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7" r:id="rId5"/>
    <p:sldId id="293" r:id="rId6"/>
    <p:sldId id="285" r:id="rId7"/>
    <p:sldId id="266" r:id="rId8"/>
    <p:sldId id="299" r:id="rId9"/>
    <p:sldId id="258" r:id="rId10"/>
    <p:sldId id="288" r:id="rId11"/>
    <p:sldId id="283" r:id="rId12"/>
    <p:sldId id="265" r:id="rId13"/>
    <p:sldId id="298" r:id="rId14"/>
    <p:sldId id="301" r:id="rId15"/>
    <p:sldId id="297" r:id="rId16"/>
    <p:sldId id="276" r:id="rId17"/>
    <p:sldId id="287" r:id="rId18"/>
    <p:sldId id="278" r:id="rId19"/>
    <p:sldId id="277" r:id="rId20"/>
    <p:sldId id="290" r:id="rId21"/>
    <p:sldId id="300" r:id="rId22"/>
    <p:sldId id="286" r:id="rId23"/>
    <p:sldId id="259" r:id="rId24"/>
    <p:sldId id="289" r:id="rId25"/>
    <p:sldId id="280" r:id="rId26"/>
    <p:sldId id="279" r:id="rId27"/>
    <p:sldId id="268" r:id="rId28"/>
    <p:sldId id="292" r:id="rId29"/>
    <p:sldId id="302"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985"/>
    <a:srgbClr val="006B51"/>
    <a:srgbClr val="004A97"/>
    <a:srgbClr val="043685"/>
    <a:srgbClr val="007934"/>
    <a:srgbClr val="C00000"/>
    <a:srgbClr val="FFCCCC"/>
    <a:srgbClr val="CFD8E8"/>
    <a:srgbClr val="BBF895"/>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55143" autoAdjust="0"/>
  </p:normalViewPr>
  <p:slideViewPr>
    <p:cSldViewPr snapToGrid="0">
      <p:cViewPr varScale="1">
        <p:scale>
          <a:sx n="48" d="100"/>
          <a:sy n="48" d="100"/>
        </p:scale>
        <p:origin x="1882" y="43"/>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B5870-8F92-4291-9E3E-616D05647C5D}" type="datetimeFigureOut">
              <a:rPr lang="en-US" smtClean="0"/>
              <a:t>12/19/2017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A30D1-DFA0-4D91-A530-A7DD506B14D5}" type="slidenum">
              <a:rPr lang="en-US" smtClean="0"/>
              <a:t>‹#›</a:t>
            </a:fld>
            <a:endParaRPr lang="en-US"/>
          </a:p>
        </p:txBody>
      </p:sp>
    </p:spTree>
    <p:extLst>
      <p:ext uri="{BB962C8B-B14F-4D97-AF65-F5344CB8AC3E}">
        <p14:creationId xmlns:p14="http://schemas.microsoft.com/office/powerpoint/2010/main" val="21869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uckeyeorganics.net/ca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idohiofoodbank.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Thanks for coming! </a:t>
            </a:r>
          </a:p>
          <a:p>
            <a:r>
              <a:rPr lang="en-US" sz="1200" kern="1200" dirty="0">
                <a:solidFill>
                  <a:schemeClr val="tx1"/>
                </a:solidFill>
                <a:effectLst/>
                <a:latin typeface="+mn-lt"/>
                <a:ea typeface="+mn-ea"/>
                <a:cs typeface="+mn-cs"/>
              </a:rPr>
              <a:t>My name is Alex Slaymaker and I'm SWACO's Outreach Specialist.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help</a:t>
            </a:r>
            <a:r>
              <a:rPr lang="en-US" sz="1200" kern="1200" baseline="0" dirty="0">
                <a:solidFill>
                  <a:schemeClr val="tx1"/>
                </a:solidFill>
                <a:effectLst/>
                <a:latin typeface="+mn-lt"/>
                <a:ea typeface="+mn-ea"/>
                <a:cs typeface="+mn-cs"/>
              </a:rPr>
              <a:t> residents, organizations, and event organizers keep materials out of the landfill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Previously, I taught sustainability classes and zero waste trainings at ASU, where I earned my masters in sustainability. I’ve worked with cities across the nation on a range of sustainability projects. I’m kind of a nerd.</a:t>
            </a:r>
          </a:p>
          <a:p>
            <a:r>
              <a:rPr lang="en-US" sz="1200" kern="1200" dirty="0">
                <a:solidFill>
                  <a:schemeClr val="tx1"/>
                </a:solidFill>
                <a:effectLst/>
                <a:latin typeface="+mn-lt"/>
                <a:ea typeface="+mn-ea"/>
                <a:cs typeface="+mn-cs"/>
              </a:rPr>
              <a:t>I'm passionate about composting and I'm so excited to see all of you here today!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workshop is pretty informal, so if you have a question while I’m talking just please raise your hand and I’m happy to hear it!</a:t>
            </a:r>
          </a:p>
          <a:p>
            <a:endParaRPr lang="en-US" sz="1200" i="0" kern="1200" baseline="0" dirty="0">
              <a:solidFill>
                <a:schemeClr val="tx1"/>
              </a:solidFill>
              <a:effectLst/>
              <a:latin typeface="+mn-lt"/>
              <a:ea typeface="+mn-ea"/>
              <a:cs typeface="+mn-cs"/>
            </a:endParaRPr>
          </a:p>
          <a:p>
            <a:r>
              <a:rPr lang="en-US" sz="1200" i="0" kern="1200" baseline="0" dirty="0">
                <a:solidFill>
                  <a:schemeClr val="tx1"/>
                </a:solidFill>
                <a:effectLst/>
                <a:latin typeface="+mn-lt"/>
                <a:ea typeface="+mn-ea"/>
                <a:cs typeface="+mn-cs"/>
              </a:rPr>
              <a:t>[[if a small group, have people say their name and why they came to the session today]] [[provide giveaways: reusable produce bag for answering questions + worm bins]]</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0DD514-94D2-49F7-9353-28FF4B70B7D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829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survey the room real fast to see where everyone is at with their starting knowledge. Raise your hand if you would say you are compost curious but not necessarily an expert?</a:t>
            </a:r>
          </a:p>
          <a:p>
            <a:endParaRPr lang="en-US" dirty="0"/>
          </a:p>
          <a:p>
            <a:r>
              <a:rPr lang="en-US" dirty="0"/>
              <a:t>Perfect, so we are going to start off with a high level overview of composting and then we will focus in on composting with worms. Sound good? </a:t>
            </a:r>
          </a:p>
        </p:txBody>
      </p:sp>
      <p:sp>
        <p:nvSpPr>
          <p:cNvPr id="4" name="Slide Number Placeholder 3"/>
          <p:cNvSpPr>
            <a:spLocks noGrp="1"/>
          </p:cNvSpPr>
          <p:nvPr>
            <p:ph type="sldNum" sz="quarter" idx="10"/>
          </p:nvPr>
        </p:nvSpPr>
        <p:spPr/>
        <p:txBody>
          <a:bodyPr/>
          <a:lstStyle/>
          <a:p>
            <a:fld id="{C10DD514-94D2-49F7-9353-28FF4B70B7D1}" type="slidenum">
              <a:rPr lang="en-US" smtClean="0"/>
              <a:t>10</a:t>
            </a:fld>
            <a:endParaRPr lang="en-US"/>
          </a:p>
        </p:txBody>
      </p:sp>
    </p:spTree>
    <p:extLst>
      <p:ext uri="{BB962C8B-B14F-4D97-AF65-F5344CB8AC3E}">
        <p14:creationId xmlns:p14="http://schemas.microsoft.com/office/powerpoint/2010/main" val="27178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tree drops a leaf on the forest floor, its’ not there a few weeks later. This is because the leaf naturally decomposes back into the soil, adding nutrients back to the forest. This closed loop system is how nature was designed to cycle nutrients. Us humans got a little detached from this closed loop system but we are starting to realize we are wasting valuable resources by landfilling food scraps and yard waste. </a:t>
            </a:r>
          </a:p>
          <a:p>
            <a:endParaRPr lang="en-US" dirty="0"/>
          </a:p>
          <a:p>
            <a:r>
              <a:rPr lang="en-US" dirty="0"/>
              <a:t>Compost systems mimic this natural ecosystem of micro-organisms, decomposers, water, and aeration to break your food and yard scraps down into a nutrient-rich additive for your soil.- turning waste to resource. Good ventilation is essential for aerobic decomposition and a healthy environment for worms. [[click]]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composting, is the breakdown of organic materials into a soil amendment. Compost is a </a:t>
            </a:r>
            <a:r>
              <a:rPr lang="en-US" sz="1200" b="1" i="0" kern="1200" dirty="0">
                <a:solidFill>
                  <a:schemeClr val="tx1"/>
                </a:solidFill>
                <a:effectLst/>
                <a:latin typeface="+mn-lt"/>
                <a:ea typeface="+mn-ea"/>
                <a:cs typeface="+mn-cs"/>
              </a:rPr>
              <a:t>nutrient-rich, micro-organism filled</a:t>
            </a:r>
            <a:r>
              <a:rPr lang="en-US" sz="1200" b="0" i="0" kern="1200" dirty="0">
                <a:solidFill>
                  <a:schemeClr val="tx1"/>
                </a:solidFill>
                <a:effectLst/>
                <a:latin typeface="+mn-lt"/>
                <a:ea typeface="+mn-ea"/>
                <a:cs typeface="+mn-cs"/>
              </a:rPr>
              <a:t> probiotic for your soil. These microbes do many things including help plants to become more </a:t>
            </a:r>
            <a:r>
              <a:rPr lang="en-US" sz="1200" b="1" i="0" kern="1200" dirty="0">
                <a:solidFill>
                  <a:schemeClr val="tx1"/>
                </a:solidFill>
                <a:effectLst/>
                <a:latin typeface="+mn-lt"/>
                <a:ea typeface="+mn-ea"/>
                <a:cs typeface="+mn-cs"/>
              </a:rPr>
              <a:t>disease resistant. Just like when you take a probiotic it helps you build up your immune system.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5A30D1-DFA0-4D91-A530-A7DD506B14D5}" type="slidenum">
              <a:rPr lang="en-US" smtClean="0"/>
              <a:t>11</a:t>
            </a:fld>
            <a:endParaRPr lang="en-US"/>
          </a:p>
        </p:txBody>
      </p:sp>
    </p:spTree>
    <p:extLst>
      <p:ext uri="{BB962C8B-B14F-4D97-AF65-F5344CB8AC3E}">
        <p14:creationId xmlns:p14="http://schemas.microsoft.com/office/powerpoint/2010/main" val="62623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your composting infographic at this time, which outlines different types of composting and some benefits at a high-level. Let’s start with your outdoor options. You could make one pile, two piles so you rotate, or a closed tumbler. </a:t>
            </a:r>
          </a:p>
          <a:p>
            <a:endParaRPr lang="en-US" dirty="0"/>
          </a:p>
          <a:p>
            <a:r>
              <a:rPr lang="en-US" dirty="0"/>
              <a:t>You would typically use a pile if you had outdoor space and a tumbler for patios or if you want an enclosed system due to concerns of attracting critters or attention from your neighbors. </a:t>
            </a:r>
          </a:p>
          <a:p>
            <a:endParaRPr lang="en-US" dirty="0"/>
          </a:p>
          <a:p>
            <a:r>
              <a:rPr lang="en-US" dirty="0"/>
              <a:t>Outdoor options typically do break down materials very slowly during the winter. So keep this in mind. </a:t>
            </a:r>
          </a:p>
        </p:txBody>
      </p:sp>
      <p:sp>
        <p:nvSpPr>
          <p:cNvPr id="4" name="Slide Number Placeholder 3"/>
          <p:cNvSpPr>
            <a:spLocks noGrp="1"/>
          </p:cNvSpPr>
          <p:nvPr>
            <p:ph type="sldNum" sz="quarter" idx="10"/>
          </p:nvPr>
        </p:nvSpPr>
        <p:spPr/>
        <p:txBody>
          <a:bodyPr/>
          <a:lstStyle/>
          <a:p>
            <a:fld id="{C65A30D1-DFA0-4D91-A530-A7DD506B14D5}" type="slidenum">
              <a:rPr lang="en-US" smtClean="0"/>
              <a:t>12</a:t>
            </a:fld>
            <a:endParaRPr lang="en-US"/>
          </a:p>
        </p:txBody>
      </p:sp>
    </p:spTree>
    <p:extLst>
      <p:ext uri="{BB962C8B-B14F-4D97-AF65-F5344CB8AC3E}">
        <p14:creationId xmlns:p14="http://schemas.microsoft.com/office/powerpoint/2010/main" val="401882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If you don’t have a yard or patio, or just want an enclosed and winter-proof system, you will need to compost inside.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Does this entail setting up a giant pile of compost in your garage? </a:t>
            </a:r>
            <a:r>
              <a:rPr lang="en-US" sz="1200" b="0" i="0" kern="1200" dirty="0" err="1">
                <a:solidFill>
                  <a:schemeClr val="tx1"/>
                </a:solidFill>
                <a:effectLst/>
                <a:latin typeface="+mn-lt"/>
                <a:ea typeface="+mn-ea"/>
                <a:cs typeface="+mn-cs"/>
              </a:rPr>
              <a:t>Noo</a:t>
            </a:r>
            <a:r>
              <a:rPr lang="en-US" sz="1200" b="0" i="0" kern="1200" dirty="0">
                <a:solidFill>
                  <a:schemeClr val="tx1"/>
                </a:solidFill>
                <a:effectLst/>
                <a:latin typeface="+mn-lt"/>
                <a:ea typeface="+mn-ea"/>
                <a:cs typeface="+mn-cs"/>
              </a:rPr>
              <a:t>. You have other options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First question you need to ask yourself, is what are your thoughts on worms? [[click]]</a:t>
            </a:r>
          </a:p>
          <a:p>
            <a:pPr fontAlgn="base"/>
            <a:r>
              <a:rPr lang="en-US" sz="1200" b="0" i="0" kern="1200" dirty="0">
                <a:solidFill>
                  <a:schemeClr val="tx1"/>
                </a:solidFill>
                <a:effectLst/>
                <a:latin typeface="+mn-lt"/>
                <a:ea typeface="+mn-ea"/>
                <a:cs typeface="+mn-cs"/>
              </a:rPr>
              <a:t>	If you immediately cringe at the thought of handling worms, there is another indoor option.</a:t>
            </a:r>
          </a:p>
          <a:p>
            <a:pPr fontAlgn="base"/>
            <a:r>
              <a:rPr lang="en-US" sz="1200" b="0" i="0" kern="1200" dirty="0">
                <a:solidFill>
                  <a:schemeClr val="tx1"/>
                </a:solidFill>
                <a:effectLst/>
                <a:latin typeface="+mn-lt"/>
                <a:ea typeface="+mn-ea"/>
                <a:cs typeface="+mn-cs"/>
              </a:rPr>
              <a:t>		raise your hand if you’ve heard of bokashi</a:t>
            </a:r>
          </a:p>
          <a:p>
            <a:pPr fontAlgn="base"/>
            <a:r>
              <a:rPr lang="en-US" sz="1200" b="0" i="0" kern="1200" dirty="0">
                <a:solidFill>
                  <a:schemeClr val="tx1"/>
                </a:solidFill>
                <a:effectLst/>
                <a:latin typeface="+mn-lt"/>
                <a:ea typeface="+mn-ea"/>
                <a:cs typeface="+mn-cs"/>
              </a:rPr>
              <a:t>So I’m not going to go into this in detail during this workshop, but I assure you the internet has a lot of content on this. Bokashi composting is an anaerobic process that relies on inoculated bran to ferment kitchen waste, including meat and dairy, into a safe soil builder and nutrient-rich tea for your plants. [[click]]</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But if you are like me and love the idea of using worms to transform your food scraps into soil additive, vermicomposting is perfect for you!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Another added benefit is- inside systems are 100% winter-proof, unlike your tumbler or pile out back.</a:t>
            </a:r>
          </a:p>
          <a:p>
            <a:endParaRPr lang="en-US" dirty="0"/>
          </a:p>
        </p:txBody>
      </p:sp>
      <p:sp>
        <p:nvSpPr>
          <p:cNvPr id="4" name="Slide Number Placeholder 3"/>
          <p:cNvSpPr>
            <a:spLocks noGrp="1"/>
          </p:cNvSpPr>
          <p:nvPr>
            <p:ph type="sldNum" sz="quarter" idx="10"/>
          </p:nvPr>
        </p:nvSpPr>
        <p:spPr/>
        <p:txBody>
          <a:bodyPr/>
          <a:lstStyle/>
          <a:p>
            <a:fld id="{C65A30D1-DFA0-4D91-A530-A7DD506B14D5}" type="slidenum">
              <a:rPr lang="en-US" smtClean="0"/>
              <a:t>13</a:t>
            </a:fld>
            <a:endParaRPr lang="en-US"/>
          </a:p>
        </p:txBody>
      </p:sp>
    </p:spTree>
    <p:extLst>
      <p:ext uri="{BB962C8B-B14F-4D97-AF65-F5344CB8AC3E}">
        <p14:creationId xmlns:p14="http://schemas.microsoft.com/office/powerpoint/2010/main" val="3406030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0AF1CC-0602-42F0-8274-8D636C860E9B}"/>
              </a:ext>
            </a:extLst>
          </p:cNvPr>
          <p:cNvSpPr>
            <a:spLocks noGrp="1"/>
          </p:cNvSpPr>
          <p:nvPr>
            <p:ph type="body" idx="1"/>
          </p:nvPr>
        </p:nvSpPr>
        <p:spPr/>
        <p:txBody>
          <a:bodyPr/>
          <a:lstStyle/>
          <a:p>
            <a:r>
              <a:rPr lang="en-US" dirty="0"/>
              <a:t>So what’s the deal with these worms?</a:t>
            </a:r>
          </a:p>
          <a:p>
            <a:endParaRPr lang="en-US" dirty="0"/>
          </a:p>
          <a:p>
            <a:r>
              <a:rPr lang="en-US" dirty="0"/>
              <a:t>Vermicomposting is the amazing</a:t>
            </a:r>
            <a:r>
              <a:rPr lang="en-US" baseline="0" dirty="0"/>
              <a:t> transformation that happens when worms and microorganisms turn ordinary food scraps like banana peels into this rich compost for your garden. </a:t>
            </a:r>
          </a:p>
          <a:p>
            <a:r>
              <a:rPr lang="en-US" baseline="0" dirty="0"/>
              <a:t>This compost is made from </a:t>
            </a:r>
            <a:r>
              <a:rPr lang="en-US" baseline="0" dirty="0" err="1"/>
              <a:t>vermicastings</a:t>
            </a:r>
            <a:r>
              <a:rPr lang="en-US" baseline="0" dirty="0"/>
              <a:t>, the more PC word for worm poop.</a:t>
            </a:r>
          </a:p>
          <a:p>
            <a:endParaRPr lang="en-US" baseline="0" dirty="0"/>
          </a:p>
          <a:p>
            <a:r>
              <a:rPr lang="en-US" b="1" baseline="0" dirty="0"/>
              <a:t>So as a </a:t>
            </a:r>
            <a:r>
              <a:rPr lang="en-US" b="1" baseline="0" dirty="0" err="1"/>
              <a:t>vermicomposter</a:t>
            </a:r>
            <a:r>
              <a:rPr lang="en-US" b="1" baseline="0" dirty="0"/>
              <a:t>, your job is to make a comfortable home for them so they can eat, poop and reproduce </a:t>
            </a:r>
            <a:endParaRPr lang="en-US" b="1"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FE30C49-9C2B-4202-8E33-20E2040B235B}"/>
              </a:ext>
            </a:extLst>
          </p:cNvPr>
          <p:cNvSpPr>
            <a:spLocks noGrp="1"/>
          </p:cNvSpPr>
          <p:nvPr>
            <p:ph type="body" idx="1"/>
          </p:nvPr>
        </p:nvSpPr>
        <p:spPr/>
        <p:txBody>
          <a:bodyPr/>
          <a:lstStyle/>
          <a:p>
            <a:r>
              <a:rPr lang="en-US" dirty="0"/>
              <a:t>Although there are over 7,000 types of worms, You will want to get red wrigglers also known as red worms (</a:t>
            </a:r>
            <a:r>
              <a:rPr lang="en-US" dirty="0" err="1"/>
              <a:t>Eisena</a:t>
            </a:r>
            <a:r>
              <a:rPr lang="en-US" dirty="0"/>
              <a:t> </a:t>
            </a:r>
            <a:r>
              <a:rPr lang="en-US" dirty="0" err="1"/>
              <a:t>foetida</a:t>
            </a:r>
            <a:r>
              <a:rPr lang="en-US" dirty="0"/>
              <a:t>) for your composting system</a:t>
            </a:r>
          </a:p>
          <a:p>
            <a:r>
              <a:rPr lang="en-US" dirty="0"/>
              <a:t> because they are the most adaptable and efficient for vermicomposting. Worms are really important and really cool. In ancient Egypt under Cleopatra’s rule, it is reported that anyone who knowingly killed a worm would be sentenced to death.</a:t>
            </a:r>
          </a:p>
          <a:p>
            <a:endParaRPr lang="en-US" dirty="0"/>
          </a:p>
          <a:p>
            <a:r>
              <a:rPr lang="en-US" dirty="0"/>
              <a:t>You can order these online straight to your doorstep. Start with 1 </a:t>
            </a:r>
            <a:r>
              <a:rPr lang="en-US" dirty="0" err="1"/>
              <a:t>lb</a:t>
            </a:r>
            <a:r>
              <a:rPr lang="en-US" dirty="0"/>
              <a:t> (~1,000 worms) of worms for a standard vermicomposting set-up. </a:t>
            </a:r>
          </a:p>
          <a:p>
            <a:r>
              <a:rPr lang="en-US" dirty="0"/>
              <a:t>You can order worms from Buckeye Organics in Newark Uncle Jim’s worm farm online for example. </a:t>
            </a:r>
            <a:r>
              <a:rPr lang="en-US"/>
              <a:t>$30-40</a:t>
            </a:r>
            <a:endParaRPr lang="en-US" dirty="0"/>
          </a:p>
          <a:p>
            <a:r>
              <a:rPr lang="en-US" dirty="0"/>
              <a:t>[[click]]</a:t>
            </a:r>
          </a:p>
          <a:p>
            <a:r>
              <a:rPr lang="en-US" dirty="0"/>
              <a:t>Maybe you have disagreements in your home about where the thermostat should be set? Well, unlike your room mates or significant others, Worms are easy house guests, </a:t>
            </a:r>
          </a:p>
          <a:p>
            <a:r>
              <a:rPr lang="en-US" dirty="0"/>
              <a:t>	they like the same temperatures you do- their ideal temp range is 55 to 80 degrees.  [[click]]</a:t>
            </a:r>
          </a:p>
          <a:p>
            <a:r>
              <a:rPr lang="en-US" dirty="0"/>
              <a:t>	you need to keep the bin moist because worms breathe through their skin. Too much water will drown them but too little will dry them out and they can’t breathe. Shouldn’t be dripping.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have a quick trivia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a:t>
            </a:r>
            <a:r>
              <a:rPr lang="en-US" dirty="0" err="1"/>
              <a:t>lbs</a:t>
            </a:r>
            <a:r>
              <a:rPr lang="en-US" dirty="0"/>
              <a:t> of food can 1lb of worms eat a week? </a:t>
            </a:r>
            <a:r>
              <a:rPr lang="en-US" sz="1200" b="1" i="0" kern="1200" dirty="0">
                <a:solidFill>
                  <a:schemeClr val="tx1"/>
                </a:solidFill>
                <a:effectLst/>
                <a:latin typeface="+mn-lt"/>
                <a:ea typeface="+mn-ea"/>
                <a:cs typeface="+mn-cs"/>
              </a:rPr>
              <a:t>**************PRIZE***************</a:t>
            </a:r>
            <a:endParaRPr lang="en-US" dirty="0"/>
          </a:p>
          <a:p>
            <a:r>
              <a:rPr lang="en-US" dirty="0"/>
              <a:t>	1 </a:t>
            </a:r>
            <a:r>
              <a:rPr lang="en-US" dirty="0" err="1"/>
              <a:t>lb</a:t>
            </a:r>
            <a:r>
              <a:rPr lang="en-US" dirty="0"/>
              <a:t> of worms can eat 3.5 </a:t>
            </a:r>
            <a:r>
              <a:rPr lang="en-US" dirty="0" err="1"/>
              <a:t>lbs</a:t>
            </a:r>
            <a:r>
              <a:rPr lang="en-US" dirty="0"/>
              <a:t> of food scraps a week </a:t>
            </a:r>
          </a:p>
          <a:p>
            <a:r>
              <a:rPr lang="en-US" dirty="0"/>
              <a:t>		Feeding them once a week is a good routine to get into</a:t>
            </a:r>
          </a:p>
          <a:p>
            <a:r>
              <a:rPr lang="en-US" dirty="0"/>
              <a:t>			Personally, I store food scraps in a container in my freezer, then thaw them out and fee my worms once a week. [[click]]</a:t>
            </a:r>
          </a:p>
          <a:p>
            <a:endParaRPr lang="en-US" dirty="0"/>
          </a:p>
          <a:p>
            <a:r>
              <a:rPr lang="en-US" dirty="0"/>
              <a:t>This isn’t like Airbnb where you don’t know what your guests think about your home until they leave,</a:t>
            </a:r>
          </a:p>
          <a:p>
            <a:r>
              <a:rPr lang="en-US" dirty="0"/>
              <a:t>Your worms will let you know if you aren’t being a good host-</a:t>
            </a:r>
          </a:p>
          <a:p>
            <a:r>
              <a:rPr lang="en-US" dirty="0"/>
              <a:t>	for example if you leave them out in the sun and they will crawl out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 info: </a:t>
            </a:r>
            <a:r>
              <a:rPr lang="en-US" sz="1200" dirty="0">
                <a:solidFill>
                  <a:srgbClr val="043685"/>
                </a:solidFill>
              </a:rPr>
              <a:t>Muscle + hair to get from here to there</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TOGETHER THE BINS. MAKE IT A RACE TO SEE WHICH TABLE PUTS IT TOGETHER FASTERS.]]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Now </a:t>
            </a:r>
            <a:r>
              <a:rPr lang="en-US" sz="1200" b="0" i="0" kern="1200" dirty="0">
                <a:solidFill>
                  <a:schemeClr val="tx1"/>
                </a:solidFill>
                <a:effectLst/>
                <a:latin typeface="+mn-lt"/>
                <a:ea typeface="+mn-ea"/>
                <a:cs typeface="+mn-cs"/>
              </a:rPr>
              <a:t>that you know a little about worms, let’s talk real estate.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Options vary depending on the desired complexity, cost, look, and function. </a:t>
            </a:r>
          </a:p>
          <a:p>
            <a:r>
              <a:rPr lang="en-US" sz="1200" b="0" i="0" kern="1200" dirty="0">
                <a:solidFill>
                  <a:schemeClr val="tx1"/>
                </a:solidFill>
                <a:effectLst/>
                <a:latin typeface="+mn-lt"/>
                <a:ea typeface="+mn-ea"/>
                <a:cs typeface="+mn-cs"/>
              </a:rPr>
              <a:t>The option on your left is a DIY bin where 2 bins stack and the compost tea is captured separately in the bottom container. DIY takes longer but saves you money.</a:t>
            </a:r>
          </a:p>
          <a:p>
            <a:r>
              <a:rPr lang="en-US" sz="1200" b="0" i="0" kern="1200" dirty="0">
                <a:solidFill>
                  <a:schemeClr val="tx1"/>
                </a:solidFill>
                <a:effectLst/>
                <a:latin typeface="+mn-lt"/>
                <a:ea typeface="+mn-ea"/>
                <a:cs typeface="+mn-cs"/>
              </a:rPr>
              <a:t>Then you have the worm factory 360 on the right which is a stacked approach where each tray either has food scraps or bedding and they are layered. This is easier for harvesting.</a:t>
            </a:r>
          </a:p>
          <a:p>
            <a:r>
              <a:rPr lang="en-US" sz="1200" b="0" i="0" kern="1200" dirty="0">
                <a:solidFill>
                  <a:schemeClr val="tx1"/>
                </a:solidFill>
                <a:effectLst/>
                <a:latin typeface="+mn-lt"/>
                <a:ea typeface="+mn-ea"/>
                <a:cs typeface="+mn-cs"/>
              </a:rPr>
              <a:t>Lastly, my bin doesn’t capture the compost tea separately nor does it have built in tray but it is aerated and works just fine for my needs.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Bins can be located anywhere from under the kitchen sink to outside or in your garage. Where ever you locate it, consider temperature.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Ideally a worm compost bin should be located in areas where the temperatures are between 55 to 80˚F.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Do you notice any similar characteristics between these different types of bins? 	Yes- opaque (worms don’t like light), ventilation</a:t>
            </a:r>
          </a:p>
        </p:txBody>
      </p:sp>
      <p:sp>
        <p:nvSpPr>
          <p:cNvPr id="4" name="Slide Number Placeholder 3"/>
          <p:cNvSpPr>
            <a:spLocks noGrp="1"/>
          </p:cNvSpPr>
          <p:nvPr>
            <p:ph type="sldNum" sz="quarter" idx="10"/>
          </p:nvPr>
        </p:nvSpPr>
        <p:spPr/>
        <p:txBody>
          <a:bodyPr/>
          <a:lstStyle/>
          <a:p>
            <a:fld id="{C65A30D1-DFA0-4D91-A530-A7DD506B14D5}" type="slidenum">
              <a:rPr lang="en-US" smtClean="0"/>
              <a:t>16</a:t>
            </a:fld>
            <a:endParaRPr lang="en-US"/>
          </a:p>
        </p:txBody>
      </p:sp>
    </p:spTree>
    <p:extLst>
      <p:ext uri="{BB962C8B-B14F-4D97-AF65-F5344CB8AC3E}">
        <p14:creationId xmlns:p14="http://schemas.microsoft.com/office/powerpoint/2010/main" val="186101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PROCESS OF ACTUALLY MAKING BEDDING. HAVE A COMPETITION. WHICHEVER TABLE TEARS UP A WHOLE NEWSPAPER FASTER WINS A BIN EACH.]]</a:t>
            </a:r>
          </a:p>
          <a:p>
            <a:endParaRPr lang="en-US" dirty="0"/>
          </a:p>
          <a:p>
            <a:r>
              <a:rPr lang="en-US" dirty="0"/>
              <a:t>So how do you make a worm home fit for worm royalty?  I’m going to share the process with you, then each table is going to assemble a bin. </a:t>
            </a:r>
          </a:p>
          <a:p>
            <a:r>
              <a:rPr lang="en-US" dirty="0"/>
              <a:t>First, </a:t>
            </a:r>
            <a:r>
              <a:rPr lang="en-US" sz="1200" b="0" i="0" kern="1200" dirty="0">
                <a:solidFill>
                  <a:schemeClr val="tx1"/>
                </a:solidFill>
                <a:effectLst/>
                <a:latin typeface="+mn-lt"/>
                <a:ea typeface="+mn-ea"/>
                <a:cs typeface="+mn-cs"/>
              </a:rPr>
              <a:t>you’ll need bedding that will fill the bin from one-third to one-half full. </a:t>
            </a:r>
          </a:p>
          <a:p>
            <a:r>
              <a:rPr lang="en-US" sz="1200" b="0" i="0" kern="1200" dirty="0">
                <a:solidFill>
                  <a:schemeClr val="tx1"/>
                </a:solidFill>
                <a:effectLst/>
                <a:latin typeface="+mn-lt"/>
                <a:ea typeface="+mn-ea"/>
                <a:cs typeface="+mn-cs"/>
              </a:rPr>
              <a:t>To create bedding soak ripped up newspapers or cardboard. Worms want an environment that is about 75 percent water. </a:t>
            </a:r>
          </a:p>
          <a:p>
            <a:r>
              <a:rPr lang="en-US" sz="1200" b="0" i="0" kern="1200" dirty="0">
                <a:solidFill>
                  <a:schemeClr val="tx1"/>
                </a:solidFill>
                <a:effectLst/>
                <a:latin typeface="+mn-lt"/>
                <a:ea typeface="+mn-ea"/>
                <a:cs typeface="+mn-cs"/>
              </a:rPr>
              <a:t>Newspapers should only take a few minutes to take up enough water to make proper bedding. </a:t>
            </a:r>
          </a:p>
          <a:p>
            <a:r>
              <a:rPr lang="en-US" sz="1200" b="0" i="0" kern="1200" dirty="0">
                <a:solidFill>
                  <a:schemeClr val="tx1"/>
                </a:solidFill>
                <a:effectLst/>
                <a:latin typeface="+mn-lt"/>
                <a:ea typeface="+mn-ea"/>
                <a:cs typeface="+mn-cs"/>
              </a:rPr>
              <a:t>Allow cardboard, such as toilet paper rolls and tissue boxes, to soak overnight. </a:t>
            </a:r>
          </a:p>
          <a:p>
            <a:r>
              <a:rPr lang="en-US" sz="1200" b="0" i="0" kern="1200" dirty="0">
                <a:solidFill>
                  <a:schemeClr val="tx1"/>
                </a:solidFill>
                <a:effectLst/>
                <a:latin typeface="+mn-lt"/>
                <a:ea typeface="+mn-ea"/>
                <a:cs typeface="+mn-cs"/>
              </a:rPr>
              <a:t>Bedding should be wrung out. </a:t>
            </a:r>
            <a:r>
              <a:rPr lang="en-US" sz="1200" kern="1200" dirty="0">
                <a:solidFill>
                  <a:schemeClr val="tx1"/>
                </a:solidFill>
                <a:effectLst/>
                <a:latin typeface="+mn-lt"/>
                <a:ea typeface="+mn-ea"/>
                <a:cs typeface="+mn-cs"/>
              </a:rPr>
              <a:t>You don't want it dripping wet, but like a moist sponge.  </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Once the bedding material has been soaked, wring it out until it is moist, but not dripping.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Place it in the bin along with something gritty such as a bit of soil, fine sand, leaves, cornstarch, sawdust or ground egg shells. (Worms don’t have teeth so they need something gritty to help them grind up the paper and food.) Once your bin is up and running it will be self-sufficient and you won’t need to add additional grit until you harvest the worm castings and clean the bin. Don’t use manure because it emits gases, may carry pathogens.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To make your worms feel at home, dig down until about the middle of the bedding and place your worms there. Don’t just put them on top. </a:t>
            </a:r>
          </a:p>
          <a:p>
            <a:pPr fontAlgn="base"/>
            <a:r>
              <a:rPr lang="en-US" sz="1200" b="0" i="0" kern="1200" dirty="0">
                <a:solidFill>
                  <a:schemeClr val="tx1"/>
                </a:solidFill>
                <a:effectLst/>
                <a:latin typeface="+mn-lt"/>
                <a:ea typeface="+mn-ea"/>
                <a:cs typeface="+mn-cs"/>
              </a:rPr>
              <a:t>Then place the lid on the bin and keep it at a moderate temperature. Leave them alone for about a week to settle in. They will feed off the bedding.</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After about a week, start feeding your worms food scraps. Every week when you add your scraps, add a layer of browns or newspapers on top. It’s like worm lasagna. </a:t>
            </a:r>
          </a:p>
          <a:p>
            <a:pPr fontAlgn="base"/>
            <a:r>
              <a:rPr lang="en-US" sz="1200" b="0" i="0" kern="1200" dirty="0">
                <a:solidFill>
                  <a:schemeClr val="tx1"/>
                </a:solidFill>
                <a:effectLst/>
                <a:latin typeface="+mn-lt"/>
                <a:ea typeface="+mn-ea"/>
                <a:cs typeface="+mn-cs"/>
              </a:rPr>
              <a:t>Layering with brown is super important to keep odors down! </a:t>
            </a:r>
          </a:p>
          <a:p>
            <a:pPr fontAlgn="base"/>
            <a:endParaRPr lang="en-US" sz="1200" b="0" i="0" kern="1200" dirty="0">
              <a:solidFill>
                <a:schemeClr val="tx1"/>
              </a:solidFill>
              <a:effectLst/>
              <a:latin typeface="+mn-lt"/>
              <a:ea typeface="+mn-ea"/>
              <a:cs typeface="+mn-cs"/>
            </a:endParaRPr>
          </a:p>
          <a:p>
            <a:pPr fontAlgn="base"/>
            <a:endParaRPr lang="en-US" dirty="0"/>
          </a:p>
        </p:txBody>
      </p:sp>
      <p:sp>
        <p:nvSpPr>
          <p:cNvPr id="4" name="Slide Number Placeholder 3"/>
          <p:cNvSpPr>
            <a:spLocks noGrp="1"/>
          </p:cNvSpPr>
          <p:nvPr>
            <p:ph type="sldNum" sz="quarter" idx="10"/>
          </p:nvPr>
        </p:nvSpPr>
        <p:spPr/>
        <p:txBody>
          <a:bodyPr/>
          <a:lstStyle/>
          <a:p>
            <a:fld id="{C65A30D1-DFA0-4D91-A530-A7DD506B14D5}" type="slidenum">
              <a:rPr lang="en-US" smtClean="0"/>
              <a:t>17</a:t>
            </a:fld>
            <a:endParaRPr lang="en-US"/>
          </a:p>
        </p:txBody>
      </p:sp>
    </p:spTree>
    <p:extLst>
      <p:ext uri="{BB962C8B-B14F-4D97-AF65-F5344CB8AC3E}">
        <p14:creationId xmlns:p14="http://schemas.microsoft.com/office/powerpoint/2010/main" val="280782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little more about what goes into the bin. Covering up our nitrogen rich items like food scraps with the dried out organic matter like dead leaves helps keep the chemistry aligned for fast, smell-free decomposition. Another way to think about the greens and the browns are to consider </a:t>
            </a:r>
            <a:r>
              <a:rPr lang="en-US" b="1" dirty="0"/>
              <a:t>what is and is not burnable- </a:t>
            </a:r>
            <a:r>
              <a:rPr lang="en-US" dirty="0"/>
              <a:t>the browns are easily burnable while the greens aren’t typically. </a:t>
            </a:r>
          </a:p>
          <a:p>
            <a:endParaRPr lang="en-US" dirty="0"/>
          </a:p>
          <a:p>
            <a:r>
              <a:rPr lang="en-US" dirty="0"/>
              <a:t>Make sure you don’t poison your worms by accidentally adding dangerous chemicals. We suggest not adding plants you don’t want to repopulate in your yard because you may end up spreading the seeds when you use your compost. </a:t>
            </a:r>
          </a:p>
        </p:txBody>
      </p:sp>
      <p:sp>
        <p:nvSpPr>
          <p:cNvPr id="4" name="Slide Number Placeholder 3"/>
          <p:cNvSpPr>
            <a:spLocks noGrp="1"/>
          </p:cNvSpPr>
          <p:nvPr>
            <p:ph type="sldNum" sz="quarter" idx="10"/>
          </p:nvPr>
        </p:nvSpPr>
        <p:spPr/>
        <p:txBody>
          <a:bodyPr/>
          <a:lstStyle/>
          <a:p>
            <a:fld id="{C65A30D1-DFA0-4D91-A530-A7DD506B14D5}" type="slidenum">
              <a:rPr lang="en-US" smtClean="0"/>
              <a:t>18</a:t>
            </a:fld>
            <a:endParaRPr lang="en-US"/>
          </a:p>
        </p:txBody>
      </p:sp>
    </p:spTree>
    <p:extLst>
      <p:ext uri="{BB962C8B-B14F-4D97-AF65-F5344CB8AC3E}">
        <p14:creationId xmlns:p14="http://schemas.microsoft.com/office/powerpoint/2010/main" val="84692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AEB48B-3130-4477-9619-0C833CE6E2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diet, view your worms as health nut vegans.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don’t like processed foods, meat, or dairy. So, this may be the only tricky part for some families who eat meat or dairy. These goods are pretty expensive though so hopefully there isn’t any waste from this food type to begin with.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Most of the items on the do-not-eat list are there due to flies, odors, or the majority of worms just not liking the food. </a:t>
            </a:r>
          </a:p>
          <a:p>
            <a:pPr fontAlgn="base"/>
            <a:r>
              <a:rPr lang="en-US" sz="1200" b="0" i="0" kern="1200" dirty="0">
                <a:solidFill>
                  <a:schemeClr val="tx1"/>
                </a:solidFill>
                <a:effectLst/>
                <a:latin typeface="+mn-lt"/>
                <a:ea typeface="+mn-ea"/>
                <a:cs typeface="+mn-cs"/>
              </a:rPr>
              <a:t>You can always experiment by adding someone and seeing how they respond. But, be ready for the consequences.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76777B"/>
                </a:solidFill>
                <a:latin typeface="Abel" panose="02000506030000020004" pitchFamily="2" charset="0"/>
              </a:rPr>
              <a:t>Before I dive in, I have a super brief slide describing who SWACO is. </a:t>
            </a:r>
            <a:endParaRPr lang="en-US" sz="1200" baseline="0" dirty="0">
              <a:solidFill>
                <a:srgbClr val="76777B"/>
              </a:solidFill>
              <a:latin typeface="Abel" panose="02000506030000020004" pitchFamily="2" charset="0"/>
            </a:endParaRPr>
          </a:p>
          <a:p>
            <a:r>
              <a:rPr lang="en-US" sz="1200" dirty="0">
                <a:solidFill>
                  <a:srgbClr val="76777B"/>
                </a:solidFill>
                <a:latin typeface="Abel" panose="02000506030000020004" pitchFamily="2" charset="0"/>
              </a:rPr>
              <a:t>SWACO</a:t>
            </a:r>
            <a:r>
              <a:rPr lang="en-US" sz="1200" baseline="0" dirty="0">
                <a:solidFill>
                  <a:srgbClr val="76777B"/>
                </a:solidFill>
                <a:latin typeface="Abel" panose="02000506030000020004" pitchFamily="2" charset="0"/>
              </a:rPr>
              <a:t> is a public agency serving all of Franklin County, and we </a:t>
            </a:r>
            <a:r>
              <a:rPr lang="en-US" sz="1200" dirty="0">
                <a:solidFill>
                  <a:srgbClr val="76777B"/>
                </a:solidFill>
                <a:latin typeface="Abel" panose="02000506030000020004" pitchFamily="2" charset="0"/>
              </a:rPr>
              <a:t>work</a:t>
            </a:r>
            <a:r>
              <a:rPr lang="en-US" sz="1200" baseline="0" dirty="0">
                <a:solidFill>
                  <a:srgbClr val="76777B"/>
                </a:solidFill>
                <a:latin typeface="Abel" panose="02000506030000020004" pitchFamily="2" charset="0"/>
              </a:rPr>
              <a:t> to p</a:t>
            </a:r>
            <a:r>
              <a:rPr lang="en-US" sz="1200" dirty="0">
                <a:solidFill>
                  <a:srgbClr val="76777B"/>
                </a:solidFill>
                <a:latin typeface="Abel" panose="02000506030000020004" pitchFamily="2" charset="0"/>
              </a:rPr>
              <a:t>osition our region as a </a:t>
            </a:r>
            <a:r>
              <a:rPr lang="en-US" sz="1200" b="1" dirty="0">
                <a:solidFill>
                  <a:srgbClr val="76777B"/>
                </a:solidFill>
                <a:latin typeface="Abel" panose="02000506030000020004" pitchFamily="2" charset="0"/>
              </a:rPr>
              <a:t>leader in environmental sustainability by offering a range of waste reduction,</a:t>
            </a:r>
            <a:r>
              <a:rPr lang="en-US" sz="1200" b="1" baseline="0" dirty="0">
                <a:solidFill>
                  <a:srgbClr val="76777B"/>
                </a:solidFill>
                <a:latin typeface="Abel" panose="02000506030000020004" pitchFamily="2" charset="0"/>
              </a:rPr>
              <a:t> </a:t>
            </a:r>
            <a:r>
              <a:rPr lang="en-US" sz="1200" b="1" dirty="0">
                <a:solidFill>
                  <a:srgbClr val="76777B"/>
                </a:solidFill>
                <a:latin typeface="Abel" panose="02000506030000020004" pitchFamily="2" charset="0"/>
              </a:rPr>
              <a:t>recycling</a:t>
            </a:r>
            <a:r>
              <a:rPr lang="en-US" sz="1200" b="1" baseline="0" dirty="0">
                <a:solidFill>
                  <a:srgbClr val="76777B"/>
                </a:solidFill>
                <a:latin typeface="Abel" panose="02000506030000020004" pitchFamily="2" charset="0"/>
              </a:rPr>
              <a:t> and safe disposal </a:t>
            </a:r>
            <a:r>
              <a:rPr lang="en-US" sz="1200" b="1" dirty="0">
                <a:solidFill>
                  <a:srgbClr val="76777B"/>
                </a:solidFill>
                <a:latin typeface="Abel" panose="02000506030000020004" pitchFamily="2" charset="0"/>
              </a:rPr>
              <a:t>services including:</a:t>
            </a:r>
          </a:p>
          <a:p>
            <a:endParaRPr lang="en-US" dirty="0"/>
          </a:p>
          <a:p>
            <a:r>
              <a:rPr lang="en-US" sz="1200" dirty="0">
                <a:solidFill>
                  <a:srgbClr val="76777B"/>
                </a:solidFill>
                <a:latin typeface="Abel"/>
              </a:rPr>
              <a:t>[[click]] The provision of Recycling Education &amp; Recycling Drop-off containers </a:t>
            </a:r>
            <a:r>
              <a:rPr lang="en-US" sz="1200" i="1" dirty="0">
                <a:solidFill>
                  <a:srgbClr val="76777B"/>
                </a:solidFill>
                <a:latin typeface="Abel"/>
              </a:rPr>
              <a:t>[[click]] </a:t>
            </a:r>
            <a:r>
              <a:rPr lang="en-US" sz="1200" i="0" baseline="0" dirty="0">
                <a:solidFill>
                  <a:srgbClr val="76777B"/>
                </a:solidFill>
                <a:latin typeface="Abel"/>
              </a:rPr>
              <a:t> along with the </a:t>
            </a:r>
            <a:r>
              <a:rPr lang="en-US" sz="1200" dirty="0">
                <a:solidFill>
                  <a:srgbClr val="76777B"/>
                </a:solidFill>
                <a:latin typeface="Abel"/>
              </a:rPr>
              <a:t>Bring</a:t>
            </a:r>
            <a:r>
              <a:rPr lang="en-US" sz="1200" baseline="0" dirty="0">
                <a:solidFill>
                  <a:srgbClr val="76777B"/>
                </a:solidFill>
                <a:latin typeface="Abel"/>
              </a:rPr>
              <a:t> Me Back campaign encouraging residents to recycle plastic bags, film, and wrap while utilizing reusable alternatives whenever possible. </a:t>
            </a:r>
            <a:r>
              <a:rPr lang="en-US" sz="1200" i="1" baseline="0" dirty="0">
                <a:solidFill>
                  <a:srgbClr val="76777B"/>
                </a:solidFill>
                <a:latin typeface="Abel"/>
              </a:rPr>
              <a:t>[[[click]]]</a:t>
            </a:r>
            <a:endParaRPr lang="en-US" sz="1200" baseline="0" dirty="0">
              <a:solidFill>
                <a:srgbClr val="76777B"/>
              </a:solidFill>
              <a:latin typeface="Abel"/>
            </a:endParaRPr>
          </a:p>
          <a:p>
            <a:endParaRPr lang="en-US" sz="1200" baseline="0" dirty="0">
              <a:solidFill>
                <a:srgbClr val="76777B"/>
              </a:solidFill>
              <a:latin typeface="Abe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We sponsor free yard waste composting for Franklin County residents  </a:t>
            </a:r>
            <a:r>
              <a:rPr lang="en-US" sz="1200" i="1" baseline="0" dirty="0">
                <a:solidFill>
                  <a:srgbClr val="76777B"/>
                </a:solidFill>
                <a:latin typeface="Abel"/>
              </a:rPr>
              <a:t>[[[click]]]</a:t>
            </a:r>
            <a:endParaRPr lang="en-US" sz="1200" baseline="0" dirty="0">
              <a:solidFill>
                <a:srgbClr val="76777B"/>
              </a:solidFill>
              <a:latin typeface="Abel"/>
            </a:endParaRPr>
          </a:p>
          <a:p>
            <a:r>
              <a:rPr lang="en-US" sz="1200" baseline="0" dirty="0">
                <a:solidFill>
                  <a:srgbClr val="76777B"/>
                </a:solidFill>
                <a:latin typeface="Abel"/>
              </a:rPr>
              <a:t>and collaborate with law enforcement to reduce illegal dumping.</a:t>
            </a:r>
          </a:p>
          <a:p>
            <a:endParaRPr lang="en-US" sz="1200" baseline="0" dirty="0">
              <a:solidFill>
                <a:srgbClr val="76777B"/>
              </a:solidFill>
              <a:latin typeface="Abe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 </a:t>
            </a:r>
            <a:r>
              <a:rPr lang="en-US" sz="1200" i="1" baseline="0" dirty="0">
                <a:solidFill>
                  <a:srgbClr val="76777B"/>
                </a:solidFill>
                <a:latin typeface="Abel"/>
              </a:rPr>
              <a:t>[[[click]]]</a:t>
            </a:r>
            <a:r>
              <a:rPr lang="en-US" sz="1200" i="0" baseline="0" dirty="0">
                <a:solidFill>
                  <a:srgbClr val="76777B"/>
                </a:solidFill>
                <a:latin typeface="Abel"/>
              </a:rPr>
              <a:t> </a:t>
            </a:r>
            <a:r>
              <a:rPr lang="en-US" sz="1200" baseline="0" dirty="0">
                <a:solidFill>
                  <a:srgbClr val="76777B"/>
                </a:solidFill>
                <a:latin typeface="Abel"/>
              </a:rPr>
              <a:t>Our team helps communities recycle electronics and provides free HHW disposal.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We do own and operate the landfill in FC, so we also offer landfill tours. </a:t>
            </a:r>
            <a:r>
              <a:rPr lang="en-US" sz="1200" i="1" baseline="0" dirty="0">
                <a:solidFill>
                  <a:srgbClr val="76777B"/>
                </a:solidFill>
                <a:latin typeface="Abe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solidFill>
                  <a:srgbClr val="76777B"/>
                </a:solidFill>
                <a:latin typeface="Abel"/>
              </a:rPr>
              <a:t>O</a:t>
            </a:r>
            <a:r>
              <a:rPr lang="en-US" sz="1200" baseline="0" dirty="0">
                <a:solidFill>
                  <a:srgbClr val="76777B"/>
                </a:solidFill>
                <a:latin typeface="Abel"/>
              </a:rPr>
              <a:t>ver 2,000 schools kids came through our landfill tour last year. This is a great opportunity to see what happens when we don’t compost or recycle. </a:t>
            </a:r>
            <a:r>
              <a:rPr lang="en-US" sz="1200" i="1" baseline="0" dirty="0">
                <a:solidFill>
                  <a:srgbClr val="76777B"/>
                </a:solidFill>
                <a:latin typeface="Abel"/>
              </a:rPr>
              <a:t>[[[click]]]</a:t>
            </a:r>
            <a:endParaRPr lang="en-US" sz="1200" baseline="0" dirty="0">
              <a:solidFill>
                <a:srgbClr val="76777B"/>
              </a:solidFill>
              <a:latin typeface="Abel"/>
            </a:endParaRPr>
          </a:p>
          <a:p>
            <a:endParaRPr lang="en-US" sz="1400" b="1" dirty="0">
              <a:solidFill>
                <a:srgbClr val="00B05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B050"/>
                </a:solidFill>
                <a:latin typeface="+mn-lt"/>
              </a:rPr>
              <a:t>Our team provides recycling technical assistance and infrastructure to event organizers and community organizations trying to reduce how much they landfill.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B050"/>
                </a:solidFill>
                <a:latin typeface="+mn-lt"/>
              </a:rPr>
              <a:t>More </a:t>
            </a:r>
            <a:r>
              <a:rPr lang="en-US" sz="1400" b="0" baseline="0" dirty="0">
                <a:solidFill>
                  <a:srgbClr val="00B050"/>
                </a:solidFill>
                <a:latin typeface="+mn-lt"/>
              </a:rPr>
              <a:t>info on all of these programs is available on our new snazzy website swaco.org. </a:t>
            </a:r>
            <a:r>
              <a:rPr lang="en-US" sz="1400" b="0" i="1" baseline="0" dirty="0">
                <a:solidFill>
                  <a:srgbClr val="76777B"/>
                </a:solidFill>
                <a:latin typeface="Abel"/>
              </a:rPr>
              <a:t>[[[click]]]</a:t>
            </a:r>
            <a:endParaRPr lang="en-US" sz="1400" b="0" baseline="0" dirty="0">
              <a:solidFill>
                <a:srgbClr val="00B050"/>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0DD514-94D2-49F7-9353-28FF4B70B7D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22223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 may be wondering, what about paper plates and bioplastics? Can you put those in your </a:t>
            </a:r>
            <a:r>
              <a:rPr lang="en-US" dirty="0" err="1"/>
              <a:t>vermicompost</a:t>
            </a:r>
            <a:r>
              <a:rPr lang="en-US" dirty="0"/>
              <a:t> bin or any composting bin in your home? </a:t>
            </a:r>
          </a:p>
          <a:p>
            <a:r>
              <a:rPr lang="en-US" baseline="0" dirty="0"/>
              <a:t>The biodegradable symbol can be misleading because this just means the product will decompose eventually, but it could take 10 years. </a:t>
            </a:r>
          </a:p>
          <a:p>
            <a:r>
              <a:rPr lang="en-US" baseline="0" dirty="0"/>
              <a:t>While compostable means the product should decompose in less than 60 days under the right circumstances.</a:t>
            </a:r>
          </a:p>
          <a:p>
            <a:endParaRPr lang="en-US" baseline="0" dirty="0"/>
          </a:p>
          <a:p>
            <a:r>
              <a:rPr lang="en-US" baseline="0" dirty="0"/>
              <a:t>If you have to buy plates, purchase 100% BPI certified compostable plates that have no bioplastics in them. These you could soak overnight, rip up, and feed to your worms. </a:t>
            </a:r>
          </a:p>
          <a:p>
            <a:r>
              <a:rPr lang="en-US" baseline="0" dirty="0"/>
              <a:t>Beware of greenwashing. Just because it’s brown and has a leaf on it, doesn’t mean it’s compostable. </a:t>
            </a:r>
          </a:p>
        </p:txBody>
      </p:sp>
      <p:sp>
        <p:nvSpPr>
          <p:cNvPr id="4" name="Slide Number Placeholder 3"/>
          <p:cNvSpPr>
            <a:spLocks noGrp="1"/>
          </p:cNvSpPr>
          <p:nvPr>
            <p:ph type="sldNum" sz="quarter" idx="10"/>
          </p:nvPr>
        </p:nvSpPr>
        <p:spPr/>
        <p:txBody>
          <a:bodyPr/>
          <a:lstStyle/>
          <a:p>
            <a:fld id="{C10DD514-94D2-49F7-9353-28FF4B70B7D1}" type="slidenum">
              <a:rPr lang="en-US" smtClean="0"/>
              <a:t>20</a:t>
            </a:fld>
            <a:endParaRPr lang="en-US"/>
          </a:p>
        </p:txBody>
      </p:sp>
    </p:spTree>
    <p:extLst>
      <p:ext uri="{BB962C8B-B14F-4D97-AF65-F5344CB8AC3E}">
        <p14:creationId xmlns:p14="http://schemas.microsoft.com/office/powerpoint/2010/main" val="925364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AEB48B-3130-4477-9619-0C833CE6E2A6}"/>
              </a:ext>
            </a:extLst>
          </p:cNvPr>
          <p:cNvSpPr>
            <a:spLocks noGrp="1"/>
          </p:cNvSpPr>
          <p:nvPr>
            <p:ph type="body" idx="1"/>
          </p:nvPr>
        </p:nvSpPr>
        <p:spPr/>
        <p:txBody>
          <a:bodyPr/>
          <a:lstStyle/>
          <a:p>
            <a:r>
              <a:rPr lang="en-US" dirty="0"/>
              <a:t>Just like you cut up food for your kids, your worms will eat small bits of apple faster than a whole rotted apple. </a:t>
            </a:r>
          </a:p>
          <a:p>
            <a:r>
              <a:rPr lang="en-US" dirty="0"/>
              <a:t>Some people even toss their scraps into a blender! </a:t>
            </a:r>
          </a:p>
          <a:p>
            <a:endParaRPr lang="en-US" dirty="0"/>
          </a:p>
        </p:txBody>
      </p:sp>
    </p:spTree>
    <p:extLst>
      <p:ext uri="{BB962C8B-B14F-4D97-AF65-F5344CB8AC3E}">
        <p14:creationId xmlns:p14="http://schemas.microsoft.com/office/powerpoint/2010/main" val="3463010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Castings can be harvested anywhere from two and a half months to every six months, </a:t>
            </a:r>
          </a:p>
          <a:p>
            <a:pPr fontAlgn="base"/>
            <a:r>
              <a:rPr lang="en-US" dirty="0"/>
              <a:t>depending on how many worms you have and how much food you’re giving them. </a:t>
            </a:r>
          </a:p>
          <a:p>
            <a:pPr fontAlgn="base"/>
            <a:r>
              <a:rPr lang="en-US" dirty="0"/>
              <a:t>So, How do you know when it’s ready? </a:t>
            </a:r>
          </a:p>
          <a:p>
            <a:pPr fontAlgn="base"/>
            <a:r>
              <a:rPr lang="en-US" dirty="0"/>
              <a:t>[[click]] There is a simple test you can do. Any guesses as to what you can do to test it? </a:t>
            </a:r>
          </a:p>
          <a:p>
            <a:pPr fontAlgn="base"/>
            <a:r>
              <a:rPr lang="en-US" dirty="0"/>
              <a:t>Put a cup of the compost into a container and seal it. Leave it in a drawer for a few days and when you take it out and open it, the material should smell the same as it did before or it’s not done decomposing. </a:t>
            </a:r>
          </a:p>
          <a:p>
            <a:pPr fontAlgn="base"/>
            <a:endParaRPr lang="en-US" dirty="0"/>
          </a:p>
          <a:p>
            <a:pPr fontAlgn="base"/>
            <a:r>
              <a:rPr lang="en-US" dirty="0"/>
              <a:t>When it passes the smell test- if you have a stacked system with multiple trays, you just harvest the tray full of compost.</a:t>
            </a:r>
          </a:p>
          <a:p>
            <a:pPr fontAlgn="base"/>
            <a:r>
              <a:rPr lang="en-US" dirty="0"/>
              <a:t>There are several harvesting methods you can use for a bin like I have or you saw in the DIY photo. </a:t>
            </a:r>
          </a:p>
          <a:p>
            <a:pPr fontAlgn="base"/>
            <a:r>
              <a:rPr lang="en-US" dirty="0"/>
              <a:t>[[click]]For those with the time and patience or little kids, you dump the bin’s contents onto a plastic tarp and then manually separate the worms from the compost. Children usually love helping out with this process. </a:t>
            </a:r>
          </a:p>
          <a:p>
            <a:pPr fontAlgn="base"/>
            <a:endParaRPr lang="en-US" dirty="0"/>
          </a:p>
          <a:p>
            <a:pPr fontAlgn="base"/>
            <a:r>
              <a:rPr lang="en-US" dirty="0"/>
              <a:t>A more common way and less intensive way to harvest is to move everything – worms, castings, bedding, food – to one side of the bin. Pick out partially decomposed materials and push to the other side. Place some food on top of the partially decomposed materials. Replace the lid and leave it alone for a couple weeks. During that time, the worms should migrate over to the new food. Once they’ve gone to the other side, put on a pair of gloves and harvest the castings. </a:t>
            </a:r>
          </a:p>
          <a:p>
            <a:pPr fontAlgn="base"/>
            <a:endParaRPr lang="en-US" dirty="0"/>
          </a:p>
          <a:p>
            <a:pPr fontAlgn="base"/>
            <a:r>
              <a:rPr lang="en-US" dirty="0"/>
              <a:t>[[click]] No matter what method you choose, remember to wear gloves so you don’t accidentally conduct biowarfare on your worms by introducing pathogens. For both options, give the worms new bedding mixed in with some residual compost, because the residual will be rich with microbes.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worms are happy in their homes, they will reproduce. In fact, a 3  </a:t>
            </a:r>
            <a:r>
              <a:rPr lang="en-US" dirty="0" err="1"/>
              <a:t>mo</a:t>
            </a:r>
            <a:r>
              <a:rPr lang="en-US" dirty="0"/>
              <a:t> old wriggler lays 2-3 cocoons a week and each cocoon only takes 11 weeks to hatch. So in a few months you are going to have a large increase in your worm population! Share your worms with friends and help them start their own vermicomposting system! What a great birthday present that would be, a box full of worms!</a:t>
            </a:r>
          </a:p>
          <a:p>
            <a:endParaRPr lang="en-US" dirty="0"/>
          </a:p>
        </p:txBody>
      </p:sp>
      <p:sp>
        <p:nvSpPr>
          <p:cNvPr id="4" name="Slide Number Placeholder 3"/>
          <p:cNvSpPr>
            <a:spLocks noGrp="1"/>
          </p:cNvSpPr>
          <p:nvPr>
            <p:ph type="sldNum" sz="quarter" idx="10"/>
          </p:nvPr>
        </p:nvSpPr>
        <p:spPr/>
        <p:txBody>
          <a:bodyPr/>
          <a:lstStyle/>
          <a:p>
            <a:fld id="{C65A30D1-DFA0-4D91-A530-A7DD506B14D5}" type="slidenum">
              <a:rPr lang="en-US" smtClean="0"/>
              <a:t>22</a:t>
            </a:fld>
            <a:endParaRPr lang="en-US"/>
          </a:p>
        </p:txBody>
      </p:sp>
    </p:spTree>
    <p:extLst>
      <p:ext uri="{BB962C8B-B14F-4D97-AF65-F5344CB8AC3E}">
        <p14:creationId xmlns:p14="http://schemas.microsoft.com/office/powerpoint/2010/main" val="2991761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When you compost, you are managing an ecosystem. Just like with our planet, if different factors aren’t kept in balance then issues start to arise. </a:t>
            </a:r>
          </a:p>
          <a:p>
            <a:pPr fontAlgn="base"/>
            <a:r>
              <a:rPr lang="en-US" sz="1200" b="0" i="0" kern="1200" dirty="0">
                <a:solidFill>
                  <a:schemeClr val="tx1"/>
                </a:solidFill>
                <a:effectLst/>
                <a:latin typeface="+mn-lt"/>
                <a:ea typeface="+mn-ea"/>
                <a:cs typeface="+mn-cs"/>
              </a:rPr>
              <a:t>[[click]]</a:t>
            </a:r>
          </a:p>
          <a:p>
            <a:pPr fontAlgn="base"/>
            <a:r>
              <a:rPr lang="en-US" sz="1200" b="0" i="0" kern="1200" dirty="0">
                <a:solidFill>
                  <a:schemeClr val="tx1"/>
                </a:solidFill>
                <a:effectLst/>
                <a:latin typeface="+mn-lt"/>
                <a:ea typeface="+mn-ea"/>
                <a:cs typeface="+mn-cs"/>
              </a:rPr>
              <a:t>If your bin is smelly there may be a few drivers. Compost actually doesn’t smell. Double check if you are feeding your worms the right things, finding the goldilocks spot with moisture, and ventilating. Also, you may just need to add more carbon materials or bedding on top. </a:t>
            </a:r>
          </a:p>
          <a:p>
            <a:pPr fontAlgn="base"/>
            <a:r>
              <a:rPr lang="en-US" sz="1200" b="0" i="0" kern="1200" dirty="0">
                <a:solidFill>
                  <a:schemeClr val="tx1"/>
                </a:solidFill>
                <a:effectLst/>
                <a:latin typeface="+mn-lt"/>
                <a:ea typeface="+mn-ea"/>
                <a:cs typeface="+mn-cs"/>
              </a:rPr>
              <a:t>Remember- “BURY WITH BROWN TO KEEP ODOR DOWN” </a:t>
            </a:r>
          </a:p>
          <a:p>
            <a:pPr fontAlgn="base"/>
            <a:r>
              <a:rPr lang="en-US" sz="1200" b="0" i="0" kern="1200" dirty="0">
                <a:solidFill>
                  <a:schemeClr val="tx1"/>
                </a:solidFill>
                <a:effectLst/>
                <a:latin typeface="+mn-lt"/>
                <a:ea typeface="+mn-ea"/>
                <a:cs typeface="+mn-cs"/>
              </a:rPr>
              <a:t>[[click]]</a:t>
            </a:r>
          </a:p>
          <a:p>
            <a:pPr fontAlgn="base"/>
            <a:r>
              <a:rPr lang="en-US" sz="1200" b="0" i="0" kern="1200" dirty="0">
                <a:solidFill>
                  <a:schemeClr val="tx1"/>
                </a:solidFill>
                <a:effectLst/>
                <a:latin typeface="+mn-lt"/>
                <a:ea typeface="+mn-ea"/>
                <a:cs typeface="+mn-cs"/>
              </a:rPr>
              <a:t>Flies are the other common consequence of a mismanaged system. Make sure you stick to the diet and bury their food with newspaper and other carbon materials. [[click]]</a:t>
            </a:r>
          </a:p>
          <a:p>
            <a:pPr fontAlgn="base"/>
            <a:r>
              <a:rPr lang="en-US" sz="1200" b="0" i="0" kern="1200" dirty="0">
                <a:solidFill>
                  <a:schemeClr val="tx1"/>
                </a:solidFill>
                <a:effectLst/>
                <a:latin typeface="+mn-lt"/>
                <a:ea typeface="+mn-ea"/>
                <a:cs typeface="+mn-cs"/>
              </a:rPr>
              <a:t>If you ever are experiencing issues with your bin and aren’t sure how to react- Google is your best friend. There are tons of resources online. </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5A30D1-DFA0-4D91-A530-A7DD506B14D5}" type="slidenum">
              <a:rPr lang="en-US" smtClean="0"/>
              <a:t>23</a:t>
            </a:fld>
            <a:endParaRPr lang="en-US"/>
          </a:p>
        </p:txBody>
      </p:sp>
    </p:spTree>
    <p:extLst>
      <p:ext uri="{BB962C8B-B14F-4D97-AF65-F5344CB8AC3E}">
        <p14:creationId xmlns:p14="http://schemas.microsoft.com/office/powerpoint/2010/main" val="286238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these food waste prevention and composting tips have inspired you. </a:t>
            </a:r>
          </a:p>
          <a:p>
            <a:r>
              <a:rPr lang="en-US" b="1" dirty="0"/>
              <a:t>You</a:t>
            </a:r>
            <a:r>
              <a:rPr lang="en-US" dirty="0"/>
              <a:t> are all in an important position to make a measurable difference and help lead our community</a:t>
            </a:r>
            <a:r>
              <a:rPr lang="en-US" baseline="0" dirty="0"/>
              <a:t> towards a more sustainable future</a:t>
            </a:r>
            <a:r>
              <a:rPr lang="en-US" dirty="0"/>
              <a:t>. </a:t>
            </a:r>
          </a:p>
        </p:txBody>
      </p:sp>
      <p:sp>
        <p:nvSpPr>
          <p:cNvPr id="4" name="Slide Number Placeholder 3"/>
          <p:cNvSpPr>
            <a:spLocks noGrp="1"/>
          </p:cNvSpPr>
          <p:nvPr>
            <p:ph type="sldNum" sz="quarter" idx="10"/>
          </p:nvPr>
        </p:nvSpPr>
        <p:spPr/>
        <p:txBody>
          <a:bodyPr/>
          <a:lstStyle/>
          <a:p>
            <a:fld id="{C10DD514-94D2-49F7-9353-28FF4B70B7D1}" type="slidenum">
              <a:rPr lang="en-US" smtClean="0"/>
              <a:t>24</a:t>
            </a:fld>
            <a:endParaRPr lang="en-US"/>
          </a:p>
        </p:txBody>
      </p:sp>
    </p:spTree>
    <p:extLst>
      <p:ext uri="{BB962C8B-B14F-4D97-AF65-F5344CB8AC3E}">
        <p14:creationId xmlns:p14="http://schemas.microsoft.com/office/powerpoint/2010/main" val="381152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time and I’d love to answer any questions you have. </a:t>
            </a:r>
          </a:p>
          <a:p>
            <a:r>
              <a:rPr lang="en-US" dirty="0"/>
              <a:t>Ask questions of content covered to each table-first person to answer wins the table’s container! </a:t>
            </a:r>
          </a:p>
        </p:txBody>
      </p:sp>
      <p:sp>
        <p:nvSpPr>
          <p:cNvPr id="4" name="Slide Number Placeholder 3"/>
          <p:cNvSpPr>
            <a:spLocks noGrp="1"/>
          </p:cNvSpPr>
          <p:nvPr>
            <p:ph type="sldNum" sz="quarter" idx="10"/>
          </p:nvPr>
        </p:nvSpPr>
        <p:spPr/>
        <p:txBody>
          <a:bodyPr/>
          <a:lstStyle/>
          <a:p>
            <a:fld id="{C65A30D1-DFA0-4D91-A530-A7DD506B14D5}" type="slidenum">
              <a:rPr lang="en-US" smtClean="0"/>
              <a:t>25</a:t>
            </a:fld>
            <a:endParaRPr lang="en-US"/>
          </a:p>
        </p:txBody>
      </p:sp>
    </p:spTree>
    <p:extLst>
      <p:ext uri="{BB962C8B-B14F-4D97-AF65-F5344CB8AC3E}">
        <p14:creationId xmlns:p14="http://schemas.microsoft.com/office/powerpoint/2010/main" val="73001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0AF1CC-0602-42F0-8274-8D636C860E9B}"/>
              </a:ext>
            </a:extLst>
          </p:cNvPr>
          <p:cNvSpPr>
            <a:spLocks noGrp="1"/>
          </p:cNvSpPr>
          <p:nvPr>
            <p:ph type="body" idx="1"/>
          </p:nvPr>
        </p:nvSpPr>
        <p:spPr/>
        <p:txBody>
          <a:bodyPr/>
          <a:lstStyle/>
          <a:p>
            <a:r>
              <a:rPr lang="en-US" dirty="0"/>
              <a:t>[[HAVE TICKETS OR SOMETHING TO GIVE TO THE WINNERS SO IT’S EASY TO KEEP TRACK OF WHO GETS ONE/ WHEN THINGS RUN OUT]]</a:t>
            </a:r>
          </a:p>
          <a:p>
            <a:r>
              <a:rPr lang="en-US" dirty="0"/>
              <a:t>Five hearts</a:t>
            </a:r>
          </a:p>
          <a:p>
            <a:r>
              <a:rPr lang="en-US" dirty="0"/>
              <a:t>No bones, use muscles and hairs to move. </a:t>
            </a:r>
          </a:p>
          <a:p>
            <a:r>
              <a:rPr lang="en-US" dirty="0"/>
              <a:t>No lungs, breathe through skin. Need to be kept moist. </a:t>
            </a:r>
          </a:p>
          <a:p>
            <a:endParaRPr lang="en-US" dirty="0"/>
          </a:p>
          <a:p>
            <a:r>
              <a:rPr lang="en-US" sz="1200" b="1" i="0" kern="1200" dirty="0">
                <a:solidFill>
                  <a:schemeClr val="tx1"/>
                </a:solidFill>
                <a:effectLst/>
                <a:latin typeface="+mn-lt"/>
                <a:ea typeface="+mn-ea"/>
                <a:cs typeface="+mn-cs"/>
              </a:rPr>
              <a:t>Do earthworms have eyes?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 instead they have receptor cells that are sensitive to light and touch. These cells allow earthworms to detect different intensities of light and to feel vibrations. They will move away from light, if they can. If earthworms are exposed to light for too long (about an hour), they will become paralyzed and die when their skin dries out.</a:t>
            </a:r>
          </a:p>
          <a:p>
            <a:r>
              <a:rPr lang="en-US" sz="1200" b="1" i="0" kern="1200" dirty="0">
                <a:solidFill>
                  <a:schemeClr val="tx1"/>
                </a:solidFill>
                <a:effectLst/>
                <a:latin typeface="+mn-lt"/>
                <a:ea typeface="+mn-ea"/>
                <a:cs typeface="+mn-cs"/>
              </a:rPr>
              <a:t>Can earthworms smell?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Instead of noses, earthworms have chemoreceptors in the anterior region that react to chemicals.</a:t>
            </a:r>
          </a:p>
          <a:p>
            <a:r>
              <a:rPr lang="en-US" sz="1200" b="1" i="0" kern="1200" dirty="0">
                <a:solidFill>
                  <a:schemeClr val="tx1"/>
                </a:solidFill>
                <a:effectLst/>
                <a:latin typeface="+mn-lt"/>
                <a:ea typeface="+mn-ea"/>
                <a:cs typeface="+mn-cs"/>
              </a:rPr>
              <a:t>How do earthworms breathe?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They do not have lungs; instead, they breathe through their skin. Their skin needs to stay moist to allow the passage of dissolved oxygen into their bloodstream. They coat their skin with mucus and need to live in a humid, moist environment.</a:t>
            </a:r>
          </a:p>
          <a:p>
            <a:r>
              <a:rPr lang="en-US" sz="1200" b="1" i="0" kern="1200" dirty="0">
                <a:solidFill>
                  <a:schemeClr val="tx1"/>
                </a:solidFill>
                <a:effectLst/>
                <a:latin typeface="+mn-lt"/>
                <a:ea typeface="+mn-ea"/>
                <a:cs typeface="+mn-cs"/>
              </a:rPr>
              <a:t>How do earthworms move?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They have groups of bristles (called setae) on each segment that move in and out to grip surfaces as the earthworms stretch and contract their muscles to push themselves forward or backward.</a:t>
            </a:r>
          </a:p>
          <a:p>
            <a:r>
              <a:rPr lang="en-US" sz="1200" b="1" i="0" kern="1200" dirty="0">
                <a:solidFill>
                  <a:schemeClr val="tx1"/>
                </a:solidFill>
                <a:effectLst/>
                <a:latin typeface="+mn-lt"/>
                <a:ea typeface="+mn-ea"/>
                <a:cs typeface="+mn-cs"/>
              </a:rPr>
              <a:t>If I cut an earthworm in half, will it regenerate into two earthworms?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 The half with the earthworm’s head can grow a new tail if the cut is after the segments containing vital organs. But the other half of the earthworm cannot grow a new head (and all of the other organs needed to sustain the earthworm).</a:t>
            </a:r>
          </a:p>
          <a:p>
            <a:r>
              <a:rPr lang="en-US" sz="1200" b="1" i="0" kern="1200" dirty="0">
                <a:solidFill>
                  <a:schemeClr val="tx1"/>
                </a:solidFill>
                <a:effectLst/>
                <a:latin typeface="+mn-lt"/>
                <a:ea typeface="+mn-ea"/>
                <a:cs typeface="+mn-cs"/>
              </a:rPr>
              <a:t>Which end is the head?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head is at the end closest to a swollen band encircling the earthworm. Although they can move forward and backward, they tend to move forward most often.</a:t>
            </a:r>
          </a:p>
          <a:p>
            <a:r>
              <a:rPr lang="en-US" sz="1200" b="1" i="0" kern="1200" dirty="0">
                <a:solidFill>
                  <a:schemeClr val="tx1"/>
                </a:solidFill>
                <a:effectLst/>
                <a:latin typeface="+mn-lt"/>
                <a:ea typeface="+mn-ea"/>
                <a:cs typeface="+mn-cs"/>
              </a:rPr>
              <a:t>How do earthworms eat?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They have tiny mouths and no teeth, so earthworms eat differently than you and I. An earthworm will push its pharynx (throat) out, grab microorganisms and little bits of organic matter, and pull them into it’s mouth. The food is coated with saliva, pushed down the esophagus into the crop and on to the gizzard, where it is crushed and ground apart. Next, it moves into the intestine, where food is broken down more by digestive enzymes. Some of the food is passed into the bloodstream for use by the earthworm and the rest passes out the anus as castings (worm poop).</a:t>
            </a:r>
          </a:p>
          <a:p>
            <a:r>
              <a:rPr lang="en-US" sz="1200" b="1" i="0" kern="1200" dirty="0">
                <a:solidFill>
                  <a:schemeClr val="tx1"/>
                </a:solidFill>
                <a:effectLst/>
                <a:latin typeface="+mn-lt"/>
                <a:ea typeface="+mn-ea"/>
                <a:cs typeface="+mn-cs"/>
              </a:rPr>
              <a:t>What is the swollen band near the head called and what is it for?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 is called a clitellum and it contains eggs and sperm for reproduction.</a:t>
            </a:r>
          </a:p>
          <a:p>
            <a:r>
              <a:rPr lang="en-US" sz="1200" b="1" i="0" kern="1200" dirty="0">
                <a:solidFill>
                  <a:schemeClr val="tx1"/>
                </a:solidFill>
                <a:effectLst/>
                <a:latin typeface="+mn-lt"/>
                <a:ea typeface="+mn-ea"/>
                <a:cs typeface="+mn-cs"/>
              </a:rPr>
              <a:t>How do earthworms reproduce?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Earthworms are hermaphrodites, so individuals have both female and male reproductive organs. They mate by joining their clitella and exchanging sperm. Each earthworm will form an egg capsule in its clitellum and pass it into the </a:t>
            </a:r>
            <a:r>
              <a:rPr lang="en-US" sz="1200" b="0" i="0" kern="1200" dirty="0" err="1">
                <a:solidFill>
                  <a:schemeClr val="tx1"/>
                </a:solidFill>
                <a:effectLst/>
                <a:latin typeface="+mn-lt"/>
                <a:ea typeface="+mn-ea"/>
                <a:cs typeface="+mn-cs"/>
              </a:rPr>
              <a:t>vermicompost</a:t>
            </a:r>
            <a:r>
              <a:rPr lang="en-US" sz="1200" b="0" i="0" kern="1200" dirty="0">
                <a:solidFill>
                  <a:schemeClr val="tx1"/>
                </a:solidFill>
                <a:effectLst/>
                <a:latin typeface="+mn-lt"/>
                <a:ea typeface="+mn-ea"/>
                <a:cs typeface="+mn-cs"/>
              </a:rPr>
              <a:t> 7 to 10 days later. The egg capsule is golden-brown colored and looks like a tiny lemon the size of a match head. Two to seven </a:t>
            </a:r>
            <a:r>
              <a:rPr lang="en-US" sz="1200" b="0" i="1" kern="1200" dirty="0" err="1">
                <a:solidFill>
                  <a:schemeClr val="tx1"/>
                </a:solidFill>
                <a:effectLst/>
                <a:latin typeface="+mn-lt"/>
                <a:ea typeface="+mn-ea"/>
                <a:cs typeface="+mn-cs"/>
              </a:rPr>
              <a:t>Eisenia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fetida</a:t>
            </a:r>
            <a:r>
              <a:rPr lang="en-US" sz="1200" b="0" i="0" kern="1200" dirty="0" err="1">
                <a:solidFill>
                  <a:schemeClr val="tx1"/>
                </a:solidFill>
                <a:effectLst/>
                <a:latin typeface="+mn-lt"/>
                <a:ea typeface="+mn-ea"/>
                <a:cs typeface="+mn-cs"/>
              </a:rPr>
              <a:t>babies</a:t>
            </a:r>
            <a:r>
              <a:rPr lang="en-US" sz="1200" b="0" i="0" kern="1200" dirty="0">
                <a:solidFill>
                  <a:schemeClr val="tx1"/>
                </a:solidFill>
                <a:effectLst/>
                <a:latin typeface="+mn-lt"/>
                <a:ea typeface="+mn-ea"/>
                <a:cs typeface="+mn-cs"/>
              </a:rPr>
              <a:t> will hatch from an egg capsule in 30 to 75 days.</a:t>
            </a:r>
          </a:p>
          <a:p>
            <a:r>
              <a:rPr lang="en-US" sz="1200" b="1" i="0" kern="1200" dirty="0">
                <a:solidFill>
                  <a:schemeClr val="tx1"/>
                </a:solidFill>
                <a:effectLst/>
                <a:latin typeface="+mn-lt"/>
                <a:ea typeface="+mn-ea"/>
                <a:cs typeface="+mn-cs"/>
              </a:rPr>
              <a:t>What is the difference between vermiculture and vermicomposting?</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Vermiculture</a:t>
            </a:r>
            <a:r>
              <a:rPr lang="en-US" sz="1200" b="0" i="0" kern="1200" dirty="0">
                <a:solidFill>
                  <a:schemeClr val="tx1"/>
                </a:solidFill>
                <a:effectLst/>
                <a:latin typeface="+mn-lt"/>
                <a:ea typeface="+mn-ea"/>
                <a:cs typeface="+mn-cs"/>
              </a:rPr>
              <a:t> is the process of breeding worms. Growers usually pay for their worm feed, and the worm castings (manure) are often considered a waste product. </a:t>
            </a:r>
            <a:r>
              <a:rPr lang="en-US" sz="1200" b="1" i="0" kern="1200" dirty="0">
                <a:solidFill>
                  <a:schemeClr val="tx1"/>
                </a:solidFill>
                <a:effectLst/>
                <a:latin typeface="+mn-lt"/>
                <a:ea typeface="+mn-ea"/>
                <a:cs typeface="+mn-cs"/>
              </a:rPr>
              <a:t>Vermicomposting </a:t>
            </a:r>
            <a:r>
              <a:rPr lang="en-US" sz="1200" b="0" i="0" kern="1200" dirty="0">
                <a:solidFill>
                  <a:schemeClr val="tx1"/>
                </a:solidFill>
                <a:effectLst/>
                <a:latin typeface="+mn-lt"/>
                <a:ea typeface="+mn-ea"/>
                <a:cs typeface="+mn-cs"/>
              </a:rPr>
              <a:t>is the process of turning organic debris into </a:t>
            </a:r>
            <a:r>
              <a:rPr lang="en-US" sz="1200" b="0" i="0" kern="1200" dirty="0" err="1">
                <a:solidFill>
                  <a:schemeClr val="tx1"/>
                </a:solidFill>
                <a:effectLst/>
                <a:latin typeface="+mn-lt"/>
                <a:ea typeface="+mn-ea"/>
                <a:cs typeface="+mn-cs"/>
              </a:rPr>
              <a:t>vermicompost</a:t>
            </a:r>
            <a:r>
              <a:rPr lang="en-US" sz="1200" b="0" i="0" kern="1200" dirty="0">
                <a:solidFill>
                  <a:schemeClr val="tx1"/>
                </a:solidFill>
                <a:effectLst/>
                <a:latin typeface="+mn-lt"/>
                <a:ea typeface="+mn-ea"/>
                <a:cs typeface="+mn-cs"/>
              </a:rPr>
              <a:t>. Operators use a wider variety of feedstocks and make money on tipping fees and sales of </a:t>
            </a:r>
            <a:r>
              <a:rPr lang="en-US" sz="1200" b="0" i="0" kern="1200" dirty="0" err="1">
                <a:solidFill>
                  <a:schemeClr val="tx1"/>
                </a:solidFill>
                <a:effectLst/>
                <a:latin typeface="+mn-lt"/>
                <a:ea typeface="+mn-ea"/>
                <a:cs typeface="+mn-cs"/>
              </a:rPr>
              <a:t>vermicompost</a:t>
            </a:r>
            <a:r>
              <a:rPr lang="en-US" sz="1200" b="0" i="0" kern="1200" dirty="0">
                <a:solidFill>
                  <a:schemeClr val="tx1"/>
                </a:solidFill>
                <a:effectLst/>
                <a:latin typeface="+mn-lt"/>
                <a:ea typeface="+mn-ea"/>
                <a:cs typeface="+mn-cs"/>
              </a:rPr>
              <a:t>. The earthworm population usually remains stable.</a:t>
            </a:r>
          </a:p>
          <a:p>
            <a:r>
              <a:rPr lang="en-US" sz="1200" b="1" i="0" kern="1200" dirty="0">
                <a:solidFill>
                  <a:schemeClr val="tx1"/>
                </a:solidFill>
                <a:effectLst/>
                <a:latin typeface="+mn-lt"/>
                <a:ea typeface="+mn-ea"/>
                <a:cs typeface="+mn-cs"/>
              </a:rPr>
              <a:t>Aren’t all earthworms the same?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 there are over 9,000 species of earthworms, ranging in size from half an inch to 22 feet long.</a:t>
            </a:r>
          </a:p>
          <a:p>
            <a:r>
              <a:rPr lang="en-US" sz="1200" b="1" i="0" kern="1200" dirty="0">
                <a:solidFill>
                  <a:schemeClr val="tx1"/>
                </a:solidFill>
                <a:effectLst/>
                <a:latin typeface="+mn-lt"/>
                <a:ea typeface="+mn-ea"/>
                <a:cs typeface="+mn-cs"/>
              </a:rPr>
              <a:t>What species of earthworms are used for vermicomposting?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Only seven species have been identified as suitable for vermicomposting. One species, </a:t>
            </a:r>
            <a:r>
              <a:rPr lang="en-US" sz="1200" b="0" i="1" kern="1200" dirty="0" err="1">
                <a:solidFill>
                  <a:schemeClr val="tx1"/>
                </a:solidFill>
                <a:effectLst/>
                <a:latin typeface="+mn-lt"/>
                <a:ea typeface="+mn-ea"/>
                <a:cs typeface="+mn-cs"/>
              </a:rPr>
              <a:t>Eisenia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fetida</a:t>
            </a:r>
            <a:r>
              <a:rPr lang="en-US" sz="1200" b="0" i="0" kern="1200" dirty="0">
                <a:solidFill>
                  <a:schemeClr val="tx1"/>
                </a:solidFill>
                <a:effectLst/>
                <a:latin typeface="+mn-lt"/>
                <a:ea typeface="+mn-ea"/>
                <a:cs typeface="+mn-cs"/>
              </a:rPr>
              <a:t>, is used by most people throughout the world. </a:t>
            </a:r>
            <a:r>
              <a:rPr lang="en-US" sz="1200" b="0" i="1" kern="1200" dirty="0" err="1">
                <a:solidFill>
                  <a:schemeClr val="tx1"/>
                </a:solidFill>
                <a:effectLst/>
                <a:latin typeface="+mn-lt"/>
                <a:ea typeface="+mn-ea"/>
                <a:cs typeface="+mn-cs"/>
              </a:rPr>
              <a:t>Eisenia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fetida</a:t>
            </a:r>
            <a:r>
              <a:rPr lang="en-US" sz="1200" b="0" i="0" kern="1200" dirty="0">
                <a:solidFill>
                  <a:schemeClr val="tx1"/>
                </a:solidFill>
                <a:effectLst/>
                <a:latin typeface="+mn-lt"/>
                <a:ea typeface="+mn-ea"/>
                <a:cs typeface="+mn-cs"/>
              </a:rPr>
              <a:t> is commonly called red wiggler, in addition to several other common names.</a:t>
            </a:r>
          </a:p>
          <a:p>
            <a:r>
              <a:rPr lang="en-US" dirty="0"/>
              <a:t>https://content.ces.ncsu.edu/worms-can-recycle-your-garbage</a:t>
            </a:r>
          </a:p>
          <a:p>
            <a:r>
              <a:rPr lang="en-US" dirty="0"/>
              <a:t>https://composting.ces.ncsu.edu/vermicomposting-north-carolina/wormy-facts-and-interesting-tidbits/</a:t>
            </a:r>
          </a:p>
          <a:p>
            <a:endParaRPr lang="en-US" dirty="0"/>
          </a:p>
          <a:p>
            <a:r>
              <a:rPr lang="en-US" sz="1200" kern="1200" dirty="0">
                <a:solidFill>
                  <a:schemeClr val="tx1"/>
                </a:solidFill>
                <a:effectLst/>
                <a:latin typeface="+mn-lt"/>
                <a:ea typeface="+mn-ea"/>
                <a:cs typeface="+mn-cs"/>
              </a:rPr>
              <a:t>- WHERE TO BUY: You can order worms </a:t>
            </a:r>
            <a:r>
              <a:rPr lang="en-US" sz="1200" u="sng" kern="1200" dirty="0">
                <a:solidFill>
                  <a:schemeClr val="tx1"/>
                </a:solidFill>
                <a:effectLst/>
                <a:latin typeface="+mn-lt"/>
                <a:ea typeface="+mn-ea"/>
                <a:cs typeface="+mn-cs"/>
                <a:hlinkClick r:id="rId3"/>
              </a:rPr>
              <a:t>here</a:t>
            </a:r>
            <a:r>
              <a:rPr lang="en-US" sz="1200" kern="1200" dirty="0">
                <a:solidFill>
                  <a:schemeClr val="tx1"/>
                </a:solidFill>
                <a:effectLst/>
                <a:latin typeface="+mn-lt"/>
                <a:ea typeface="+mn-ea"/>
                <a:cs typeface="+mn-cs"/>
              </a:rPr>
              <a:t> from Buckeye Organics in Newark or other vendors. You are looking for 1 lb. of red wrigglers (~1,000 worms) to start a bin the size I showed you. This will cost $30-$40. Request the worms are held at the local post office to ensure they don’t die in your mailbox.</a:t>
            </a:r>
          </a:p>
          <a:p>
            <a:r>
              <a:rPr lang="en-US" sz="1200" kern="1200" dirty="0">
                <a:solidFill>
                  <a:schemeClr val="tx1"/>
                </a:solidFill>
                <a:effectLst/>
                <a:latin typeface="+mn-lt"/>
                <a:ea typeface="+mn-ea"/>
                <a:cs typeface="+mn-cs"/>
              </a:rPr>
              <a:t>- REPRODUCTION: A mature red wiggler (3 months old) can produce two to three cocoons per week. Each cocoon averages three hatchlings. Cocoons take up to 11 weeks to mature and hatch. Hatchlings require two to three months before they grow to be mature breeding worms. These averages are impacted by moisture, food availability, and other conditions. </a:t>
            </a:r>
          </a:p>
          <a:p>
            <a:r>
              <a:rPr lang="en-US" sz="1200" kern="1200" dirty="0">
                <a:solidFill>
                  <a:schemeClr val="tx1"/>
                </a:solidFill>
                <a:effectLst/>
                <a:latin typeface="+mn-lt"/>
                <a:ea typeface="+mn-ea"/>
                <a:cs typeface="+mn-cs"/>
              </a:rPr>
              <a:t>- LIFE SPAN: A worm’s life span depends on many environmental factors. But, most sources believe worms can survive 5 years under excellent conditions. Worms are mostly made of water. When worms die, they dry up and are hardly noticeable in the bin. </a:t>
            </a:r>
          </a:p>
          <a:p>
            <a:endParaRPr lang="en-US" dirty="0"/>
          </a:p>
          <a:p>
            <a:r>
              <a:rPr lang="en-US" dirty="0"/>
              <a:t>http://www.eulesstx.gov/composting/vc_reproduction.htm</a:t>
            </a:r>
          </a:p>
        </p:txBody>
      </p:sp>
    </p:spTree>
    <p:extLst>
      <p:ext uri="{BB962C8B-B14F-4D97-AF65-F5344CB8AC3E}">
        <p14:creationId xmlns:p14="http://schemas.microsoft.com/office/powerpoint/2010/main" val="305969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853188-FDE0-4C17-956A-4F2390635FF5}"/>
              </a:ext>
            </a:extLst>
          </p:cNvPr>
          <p:cNvSpPr>
            <a:spLocks noGrp="1"/>
          </p:cNvSpPr>
          <p:nvPr>
            <p:ph type="body" idx="1"/>
          </p:nvPr>
        </p:nvSpPr>
        <p:spPr/>
        <p:txBody>
          <a:bodyPr/>
          <a:lstStyle/>
          <a:p>
            <a:r>
              <a:rPr lang="en-US" dirty="0"/>
              <a:t>Jumping into the content for today, I wanted to start out with a question. </a:t>
            </a:r>
          </a:p>
          <a:p>
            <a:r>
              <a:rPr lang="en-US" dirty="0"/>
              <a:t>When we waste food, what else do we waste? </a:t>
            </a:r>
          </a:p>
          <a:p>
            <a:endParaRPr lang="en-US" dirty="0"/>
          </a:p>
          <a:p>
            <a:r>
              <a:rPr lang="en-US" dirty="0"/>
              <a:t>Any thoughts on this?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waste food, we waste all the resources it took to create that food</a:t>
            </a:r>
            <a:r>
              <a:rPr lang="en-US" baseline="0" dirty="0"/>
              <a:t> item too.</a:t>
            </a:r>
          </a:p>
          <a:p>
            <a:r>
              <a:rPr lang="en-US" baseline="0" dirty="0"/>
              <a:t>To get one ¼ </a:t>
            </a:r>
            <a:r>
              <a:rPr lang="en-US" baseline="0" dirty="0" err="1"/>
              <a:t>lb</a:t>
            </a:r>
            <a:r>
              <a:rPr lang="en-US" baseline="0" dirty="0"/>
              <a:t> hamburger to your plate it requires all of these resources. So, if that burger rots and no one eats it, all of these resources are wasted- feed, water, energy….</a:t>
            </a:r>
          </a:p>
          <a:p>
            <a:endParaRPr lang="en-US" baseline="0" dirty="0"/>
          </a:p>
          <a:p>
            <a:r>
              <a:rPr lang="en-US" baseline="0" dirty="0"/>
              <a:t>I’ll give you a second to let these stats sink in.</a:t>
            </a:r>
          </a:p>
          <a:p>
            <a:endParaRPr lang="en-US" dirty="0"/>
          </a:p>
        </p:txBody>
      </p:sp>
      <p:sp>
        <p:nvSpPr>
          <p:cNvPr id="4" name="Slide Number Placeholder 3"/>
          <p:cNvSpPr>
            <a:spLocks noGrp="1"/>
          </p:cNvSpPr>
          <p:nvPr>
            <p:ph type="sldNum" sz="quarter" idx="10"/>
          </p:nvPr>
        </p:nvSpPr>
        <p:spPr/>
        <p:txBody>
          <a:bodyPr/>
          <a:lstStyle/>
          <a:p>
            <a:fld id="{C10DD514-94D2-49F7-9353-28FF4B70B7D1}" type="slidenum">
              <a:rPr lang="en-US" smtClean="0"/>
              <a:t>4</a:t>
            </a:fld>
            <a:endParaRPr lang="en-US"/>
          </a:p>
        </p:txBody>
      </p:sp>
    </p:spTree>
    <p:extLst>
      <p:ext uri="{BB962C8B-B14F-4D97-AF65-F5344CB8AC3E}">
        <p14:creationId xmlns:p14="http://schemas.microsoft.com/office/powerpoint/2010/main" val="384545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one more example to think about….wasting one egg wastes 55 gallons of water. This is information you can’t un-see. </a:t>
            </a:r>
          </a:p>
          <a:p>
            <a:endParaRPr lang="en-US" baseline="0" dirty="0"/>
          </a:p>
          <a:p>
            <a:r>
              <a:rPr lang="en-US" baseline="0" dirty="0"/>
              <a:t>The reason I’m sharing this info is because, from a sustainability perspective, food waste prevention should always be the first step before considering composting.</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10DD514-94D2-49F7-9353-28FF4B70B7D1}" type="slidenum">
              <a:rPr lang="en-US" smtClean="0"/>
              <a:t>5</a:t>
            </a:fld>
            <a:endParaRPr lang="en-US"/>
          </a:p>
        </p:txBody>
      </p:sp>
    </p:spTree>
    <p:extLst>
      <p:ext uri="{BB962C8B-B14F-4D97-AF65-F5344CB8AC3E}">
        <p14:creationId xmlns:p14="http://schemas.microsoft.com/office/powerpoint/2010/main" val="59182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I’m sure you’ve heard mind-blowing stats about food waste nationwide, but how about in our County?</a:t>
            </a:r>
          </a:p>
          <a:p>
            <a:r>
              <a:rPr lang="en-US" baseline="0" dirty="0">
                <a:solidFill>
                  <a:srgbClr val="FF0000"/>
                </a:solidFill>
              </a:rPr>
              <a:t>13% of landfilled material in the FCSL is food, which is why prevention is so important. </a:t>
            </a:r>
          </a:p>
          <a:p>
            <a:endParaRPr lang="en-US" baseline="0" dirty="0">
              <a:solidFill>
                <a:srgbClr val="FF0000"/>
              </a:solidFill>
            </a:endParaRPr>
          </a:p>
          <a:p>
            <a:r>
              <a:rPr lang="en-US" baseline="0" dirty="0">
                <a:solidFill>
                  <a:srgbClr val="FF0000"/>
                </a:solidFill>
              </a:rPr>
              <a:t>Anything else surprise you on this slide?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10DD514-94D2-49F7-9353-28FF4B70B7D1}" type="slidenum">
              <a:rPr lang="en-US" smtClean="0"/>
              <a:t>6</a:t>
            </a:fld>
            <a:endParaRPr lang="en-US"/>
          </a:p>
        </p:txBody>
      </p:sp>
    </p:spTree>
    <p:extLst>
      <p:ext uri="{BB962C8B-B14F-4D97-AF65-F5344CB8AC3E}">
        <p14:creationId xmlns:p14="http://schemas.microsoft.com/office/powerpoint/2010/main" val="235408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exciting part is… Every time you eat, prep, or buy food- you have an opportunity to reduce waste! </a:t>
            </a:r>
          </a:p>
          <a:p>
            <a:endParaRPr lang="en-US" dirty="0"/>
          </a:p>
          <a:p>
            <a:r>
              <a:rPr lang="en-US" dirty="0"/>
              <a:t>There are a few tips and tricks you can use to help you responsibly manage food resources.</a:t>
            </a:r>
          </a:p>
        </p:txBody>
      </p:sp>
      <p:sp>
        <p:nvSpPr>
          <p:cNvPr id="4" name="Slide Number Placeholder 3"/>
          <p:cNvSpPr>
            <a:spLocks noGrp="1"/>
          </p:cNvSpPr>
          <p:nvPr>
            <p:ph type="sldNum" sz="quarter" idx="10"/>
          </p:nvPr>
        </p:nvSpPr>
        <p:spPr/>
        <p:txBody>
          <a:bodyPr/>
          <a:lstStyle/>
          <a:p>
            <a:fld id="{C10DD514-94D2-49F7-9353-28FF4B70B7D1}" type="slidenum">
              <a:rPr lang="en-US" smtClean="0"/>
              <a:t>7</a:t>
            </a:fld>
            <a:endParaRPr lang="en-US"/>
          </a:p>
        </p:txBody>
      </p:sp>
    </p:spTree>
    <p:extLst>
      <p:ext uri="{BB962C8B-B14F-4D97-AF65-F5344CB8AC3E}">
        <p14:creationId xmlns:p14="http://schemas.microsoft.com/office/powerpoint/2010/main" val="208655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More tips are listed on our website under food waste, but I wanted to share a few really important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most important first step is to audit Yourself: Look in your landfill or compost bin when you go to toss and consider how waste could be avoided. For example, if you are consistently landfilling wilted basil, consider buying less or learning how to make pesto!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 After you audit your bin you can make some changes and commitments.</a:t>
            </a:r>
          </a:p>
          <a:p>
            <a:r>
              <a:rPr lang="en-US" sz="1200" b="0" i="0" kern="1200" dirty="0">
                <a:solidFill>
                  <a:schemeClr val="tx1"/>
                </a:solidFill>
                <a:effectLst/>
                <a:latin typeface="+mn-lt"/>
                <a:ea typeface="+mn-ea"/>
                <a:cs typeface="+mn-cs"/>
              </a:rPr>
              <a:t>Consider starting with shopping smart: Plan your meals. Make a grocery list based on what you have, and purchase produce that doesn’t look perfect.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 Learn how to properly store produce for longer  life with this simple tip sheet from stopfoodwaste.org. We also have copies on your table in back if you want one.  [[click]]</a:t>
            </a:r>
          </a:p>
          <a:p>
            <a:r>
              <a:rPr lang="en-US" sz="1200" b="0" i="0" kern="1200" dirty="0">
                <a:solidFill>
                  <a:schemeClr val="tx1"/>
                </a:solidFill>
                <a:effectLst/>
                <a:latin typeface="+mn-lt"/>
                <a:ea typeface="+mn-ea"/>
                <a:cs typeface="+mn-cs"/>
              </a:rPr>
              <a:t>It’s also important to keep track of what needs consumed first to reduce waste. Consider making a sign and designating a part of your fridge for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Check out our website for more info or hacks for getting the most out of your grocery bill and minimizing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Also consider how to donate and share your leftover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EXAMPLES of using food is questions arise: </a:t>
            </a:r>
          </a:p>
          <a:p>
            <a:r>
              <a:rPr lang="en-US" sz="1200" b="0" i="0" kern="1200" dirty="0">
                <a:solidFill>
                  <a:schemeClr val="tx1"/>
                </a:solidFill>
                <a:effectLst/>
                <a:latin typeface="+mn-lt"/>
                <a:ea typeface="+mn-ea"/>
                <a:cs typeface="+mn-cs"/>
              </a:rPr>
              <a:t>Add wilted veggies to crock-pot soup or stew, or a frittata or quiche.</a:t>
            </a:r>
          </a:p>
          <a:p>
            <a:r>
              <a:rPr lang="en-US" sz="1200" b="0" i="0" kern="1200" dirty="0">
                <a:solidFill>
                  <a:schemeClr val="tx1"/>
                </a:solidFill>
                <a:effectLst/>
                <a:latin typeface="+mn-lt"/>
                <a:ea typeface="+mn-ea"/>
                <a:cs typeface="+mn-cs"/>
              </a:rPr>
              <a:t>Add bruised or over-ripe fruit like bananas, mangoes, or strawberries to a sweet bread or a compote for pancakes.</a:t>
            </a:r>
          </a:p>
          <a:p>
            <a:r>
              <a:rPr lang="en-US" sz="1200" b="0" i="0" kern="1200" dirty="0">
                <a:solidFill>
                  <a:schemeClr val="tx1"/>
                </a:solidFill>
                <a:effectLst/>
                <a:latin typeface="+mn-lt"/>
                <a:ea typeface="+mn-ea"/>
                <a:cs typeface="+mn-cs"/>
              </a:rPr>
              <a:t>Hard breads can be pan-fried and transformed into croutons for soup or salad.</a:t>
            </a:r>
          </a:p>
          <a:p>
            <a:r>
              <a:rPr lang="en-US" sz="1200" b="0" i="0" kern="1200" dirty="0">
                <a:solidFill>
                  <a:schemeClr val="tx1"/>
                </a:solidFill>
                <a:effectLst/>
                <a:latin typeface="+mn-lt"/>
                <a:ea typeface="+mn-ea"/>
                <a:cs typeface="+mn-cs"/>
              </a:rPr>
              <a:t>Fry or bake sliced broccoli stalks and pair with a dipping sauce for a crunchy snack.</a:t>
            </a:r>
          </a:p>
          <a:p>
            <a:r>
              <a:rPr lang="en-US" sz="1200" b="0" i="0" kern="1200" dirty="0">
                <a:solidFill>
                  <a:schemeClr val="tx1"/>
                </a:solidFill>
                <a:effectLst/>
                <a:latin typeface="+mn-lt"/>
                <a:ea typeface="+mn-ea"/>
                <a:cs typeface="+mn-cs"/>
              </a:rPr>
              <a:t>Use beet greens in your soup or casseroles for added nutrition!</a:t>
            </a:r>
          </a:p>
          <a:p>
            <a:r>
              <a:rPr lang="en-US" sz="1200" b="0" i="0" kern="1200" dirty="0">
                <a:solidFill>
                  <a:schemeClr val="tx1"/>
                </a:solidFill>
                <a:effectLst/>
                <a:latin typeface="+mn-lt"/>
                <a:ea typeface="+mn-ea"/>
                <a:cs typeface="+mn-cs"/>
              </a:rPr>
              <a:t>Use veggie and meat scraps to make homemade stock.</a:t>
            </a:r>
          </a:p>
          <a:p>
            <a:r>
              <a:rPr lang="en-US" sz="1200" b="0" i="0" kern="1200" dirty="0">
                <a:solidFill>
                  <a:schemeClr val="tx1"/>
                </a:solidFill>
                <a:effectLst/>
                <a:latin typeface="+mn-lt"/>
                <a:ea typeface="+mn-ea"/>
                <a:cs typeface="+mn-cs"/>
              </a:rPr>
              <a:t>To test if ‘expired’ eggs are still good, put them in a bowl of water. If the eggs sink, they're still good to eat. But if they float, they're not good to eat.</a:t>
            </a:r>
          </a:p>
          <a:p>
            <a:r>
              <a:rPr lang="en-US" sz="1200" b="0" i="0" kern="1200" dirty="0">
                <a:solidFill>
                  <a:schemeClr val="tx1"/>
                </a:solidFill>
                <a:effectLst/>
                <a:latin typeface="+mn-lt"/>
                <a:ea typeface="+mn-ea"/>
                <a:cs typeface="+mn-cs"/>
              </a:rPr>
              <a:t>Pickle your fruits and veggies for increased preservation.</a:t>
            </a:r>
          </a:p>
          <a:p>
            <a:r>
              <a:rPr lang="en-US" sz="1200" b="1" i="0" u="none" strike="noStrike" kern="1200" dirty="0">
                <a:solidFill>
                  <a:schemeClr val="tx1"/>
                </a:solidFill>
                <a:effectLst/>
                <a:latin typeface="+mn-lt"/>
                <a:ea typeface="+mn-ea"/>
                <a:cs typeface="+mn-cs"/>
              </a:rPr>
              <a:t>Where can I donate edible food?</a:t>
            </a:r>
          </a:p>
          <a:p>
            <a:r>
              <a:rPr lang="en-US" sz="1200" b="0" i="0" kern="1200" dirty="0">
                <a:solidFill>
                  <a:schemeClr val="tx1"/>
                </a:solidFill>
                <a:effectLst/>
                <a:latin typeface="+mn-lt"/>
                <a:ea typeface="+mn-ea"/>
                <a:cs typeface="+mn-cs"/>
              </a:rPr>
              <a:t>Donations of food are accepted from grocers, food distributors, farmers, and community members assist families in Central Ohio. You can help by donating nonperishable foods and fresh produce at your local food bank including the </a:t>
            </a:r>
            <a:r>
              <a:rPr lang="en-US" sz="1200" b="0" i="0" u="sng" kern="1200" dirty="0">
                <a:solidFill>
                  <a:schemeClr val="tx1"/>
                </a:solidFill>
                <a:effectLst/>
                <a:latin typeface="+mn-lt"/>
                <a:ea typeface="+mn-ea"/>
                <a:cs typeface="+mn-cs"/>
                <a:hlinkClick r:id="rId3"/>
              </a:rPr>
              <a:t>Mid-Ohio Foodbank</a:t>
            </a:r>
            <a:r>
              <a:rPr lang="en-US" sz="1200" b="0" i="0" kern="1200" dirty="0">
                <a:solidFill>
                  <a:schemeClr val="tx1"/>
                </a:solidFill>
                <a:effectLst/>
                <a:latin typeface="+mn-lt"/>
                <a:ea typeface="+mn-ea"/>
                <a:cs typeface="+mn-cs"/>
              </a:rPr>
              <a:t>. In 2015, the Mid-Ohio Foodbank distributed over 26 million pounds of fresh fruits and vegetables to families in need.</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If you’re a restaurant, grocer or other food provider, also explore donating surplus food to Food Rescue or another non-profit.</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Donations in good faith are protected from liability under the Federal Good Samaritan Food Donation Act.</a:t>
            </a:r>
          </a:p>
          <a:p>
            <a:endParaRPr lang="en-US" dirty="0"/>
          </a:p>
        </p:txBody>
      </p:sp>
      <p:sp>
        <p:nvSpPr>
          <p:cNvPr id="4" name="Slide Number Placeholder 3"/>
          <p:cNvSpPr>
            <a:spLocks noGrp="1"/>
          </p:cNvSpPr>
          <p:nvPr>
            <p:ph type="sldNum" sz="quarter" idx="10"/>
          </p:nvPr>
        </p:nvSpPr>
        <p:spPr/>
        <p:txBody>
          <a:bodyPr/>
          <a:lstStyle/>
          <a:p>
            <a:fld id="{C65A30D1-DFA0-4D91-A530-A7DD506B14D5}" type="slidenum">
              <a:rPr lang="en-US" smtClean="0"/>
              <a:t>8</a:t>
            </a:fld>
            <a:endParaRPr lang="en-US"/>
          </a:p>
        </p:txBody>
      </p:sp>
    </p:spTree>
    <p:extLst>
      <p:ext uri="{BB962C8B-B14F-4D97-AF65-F5344CB8AC3E}">
        <p14:creationId xmlns:p14="http://schemas.microsoft.com/office/powerpoint/2010/main" val="368458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struggles have you faced at preventing food waste?  Do you have any other hacks that help at home? </a:t>
            </a:r>
          </a:p>
          <a:p>
            <a:endParaRPr lang="en-US" dirty="0"/>
          </a:p>
          <a:p>
            <a:r>
              <a:rPr lang="en-US" dirty="0"/>
              <a:t>Now that you have some tools and tricks to help you reduce food waste, let’s talk about  what to do with all those food scraps you can’t avoid. Let’s talk about composting. </a:t>
            </a:r>
          </a:p>
        </p:txBody>
      </p:sp>
      <p:sp>
        <p:nvSpPr>
          <p:cNvPr id="4" name="Slide Number Placeholder 3"/>
          <p:cNvSpPr>
            <a:spLocks noGrp="1"/>
          </p:cNvSpPr>
          <p:nvPr>
            <p:ph type="sldNum" sz="quarter" idx="10"/>
          </p:nvPr>
        </p:nvSpPr>
        <p:spPr/>
        <p:txBody>
          <a:bodyPr/>
          <a:lstStyle/>
          <a:p>
            <a:fld id="{C10DD514-94D2-49F7-9353-28FF4B70B7D1}" type="slidenum">
              <a:rPr lang="en-US" smtClean="0"/>
              <a:t>9</a:t>
            </a:fld>
            <a:endParaRPr lang="en-US"/>
          </a:p>
        </p:txBody>
      </p:sp>
    </p:spTree>
    <p:extLst>
      <p:ext uri="{BB962C8B-B14F-4D97-AF65-F5344CB8AC3E}">
        <p14:creationId xmlns:p14="http://schemas.microsoft.com/office/powerpoint/2010/main" val="237495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969B0D-E3B3-4A0E-9915-07C47DB90607}" type="datetime1">
              <a:rPr lang="en-US" smtClean="0"/>
              <a:t>12/19/2017</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318580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Date Placeholder 2"/>
          <p:cNvSpPr>
            <a:spLocks noGrp="1"/>
          </p:cNvSpPr>
          <p:nvPr>
            <p:ph type="dt" sz="half" idx="10"/>
          </p:nvPr>
        </p:nvSpPr>
        <p:spPr/>
        <p:txBody>
          <a:bodyPr/>
          <a:lstStyle/>
          <a:p>
            <a:fld id="{067F4597-E33B-4248-B623-3F7F2EBC29EB}" type="datetime1">
              <a:rPr lang="en-US" smtClean="0"/>
              <a:t>12/19/2017</a:t>
            </a:fld>
            <a:endParaRPr lang="en-US"/>
          </a:p>
        </p:txBody>
      </p:sp>
      <p:sp>
        <p:nvSpPr>
          <p:cNvPr id="5" name="Slide Number Placeholder 4"/>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102339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017005_PPT-WideTemplate_v1-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a:xfrm>
            <a:off x="609600" y="6178090"/>
            <a:ext cx="2844800" cy="365125"/>
          </a:xfrm>
        </p:spPr>
        <p:txBody>
          <a:bodyPr/>
          <a:lstStyle/>
          <a:p>
            <a:fld id="{8D41E23B-BDA4-46D6-8DA4-2CA14E6B2BFA}" type="datetime1">
              <a:rPr lang="en-US" smtClean="0"/>
              <a:t>12/19/2017</a:t>
            </a:fld>
            <a:endParaRPr lang="en-US"/>
          </a:p>
        </p:txBody>
      </p:sp>
      <p:sp>
        <p:nvSpPr>
          <p:cNvPr id="4" name="Slide Number Placeholder 3"/>
          <p:cNvSpPr>
            <a:spLocks noGrp="1"/>
          </p:cNvSpPr>
          <p:nvPr>
            <p:ph type="sldNum" sz="quarter" idx="12"/>
          </p:nvPr>
        </p:nvSpPr>
        <p:spPr>
          <a:xfrm>
            <a:off x="8737600" y="6178090"/>
            <a:ext cx="2844800" cy="365125"/>
          </a:xfrm>
        </p:spPr>
        <p:txBody>
          <a:bodyPr/>
          <a:lstStyle/>
          <a:p>
            <a:fld id="{A9A29001-6408-43FB-9B1C-82A518CD80C1}" type="slidenum">
              <a:rPr lang="en-US" smtClean="0"/>
              <a:t>‹#›</a:t>
            </a:fld>
            <a:endParaRPr lang="en-US"/>
          </a:p>
        </p:txBody>
      </p:sp>
      <p:sp>
        <p:nvSpPr>
          <p:cNvPr id="5" name="Title 1"/>
          <p:cNvSpPr>
            <a:spLocks noGrp="1"/>
          </p:cNvSpPr>
          <p:nvPr>
            <p:ph type="title"/>
          </p:nvPr>
        </p:nvSpPr>
        <p:spPr>
          <a:xfrm>
            <a:off x="609600" y="274639"/>
            <a:ext cx="10972800" cy="1143000"/>
          </a:xfrm>
        </p:spPr>
        <p:txBody>
          <a:bodyPr>
            <a:normAutofit/>
          </a:bodyPr>
          <a:lstStyle>
            <a:lvl1pPr algn="l">
              <a:defRPr sz="4800"/>
            </a:lvl1pPr>
          </a:lstStyle>
          <a:p>
            <a:r>
              <a:rPr lang="en-US"/>
              <a:t>Click to edit Master title style</a:t>
            </a:r>
          </a:p>
        </p:txBody>
      </p:sp>
    </p:spTree>
    <p:extLst>
      <p:ext uri="{BB962C8B-B14F-4D97-AF65-F5344CB8AC3E}">
        <p14:creationId xmlns:p14="http://schemas.microsoft.com/office/powerpoint/2010/main" val="3678447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39705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235004"/>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7DA0D2F3-0369-4F27-8D3B-210047080BEF}" type="datetime1">
              <a:rPr lang="en-US" smtClean="0"/>
              <a:t>12/19/2017</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188625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49AB0D2C-9673-44AF-A865-EDF102C19B51}" type="datetime1">
              <a:rPr lang="en-US" smtClean="0"/>
              <a:t>12/19/2017</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3731374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CF07E5-EBE8-4807-97EC-237D27E092FE}" type="datetime1">
              <a:rPr lang="en-US" smtClean="0"/>
              <a:t>12/19/2017</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407504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EFEC0-2ECA-4ECD-8895-4B1EC3F76856}" type="datetime1">
              <a:rPr lang="en-US" smtClean="0"/>
              <a:t>12/19/2017</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226341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9748" t="1646"/>
          <a:stretch/>
        </p:blipFill>
        <p:spPr>
          <a:xfrm>
            <a:off x="0" y="0"/>
            <a:ext cx="7574808" cy="6165846"/>
          </a:xfrm>
          <a:prstGeom prst="rect">
            <a:avLst/>
          </a:prstGeom>
        </p:spPr>
      </p:pic>
      <p:pic>
        <p:nvPicPr>
          <p:cNvPr id="6" name="Picture 5" descr="017005_PPT-WideTemplate_v1-0-edit.png"/>
          <p:cNvPicPr>
            <a:picLocks noChangeAspect="1"/>
          </p:cNvPicPr>
          <p:nvPr/>
        </p:nvPicPr>
        <p:blipFill rotWithShape="1">
          <a:blip r:embed="rId3">
            <a:extLst>
              <a:ext uri="{28A0092B-C50C-407E-A947-70E740481C1C}">
                <a14:useLocalDpi xmlns:a14="http://schemas.microsoft.com/office/drawing/2010/main" val="0"/>
              </a:ext>
            </a:extLst>
          </a:blip>
          <a:srcRect l="26389"/>
          <a:stretch/>
        </p:blipFill>
        <p:spPr>
          <a:xfrm>
            <a:off x="3217333" y="0"/>
            <a:ext cx="8974667" cy="6858000"/>
          </a:xfrm>
          <a:prstGeom prst="rect">
            <a:avLst/>
          </a:prstGeom>
        </p:spPr>
      </p:pic>
      <p:sp>
        <p:nvSpPr>
          <p:cNvPr id="7" name="Title 1"/>
          <p:cNvSpPr>
            <a:spLocks noGrp="1"/>
          </p:cNvSpPr>
          <p:nvPr>
            <p:ph type="title"/>
          </p:nvPr>
        </p:nvSpPr>
        <p:spPr>
          <a:xfrm>
            <a:off x="4591534" y="2615464"/>
            <a:ext cx="7434109" cy="813811"/>
          </a:xfrm>
        </p:spPr>
        <p:txBody>
          <a:bodyPr>
            <a:noAutofit/>
          </a:bodyPr>
          <a:lstStyle>
            <a:lvl1pPr algn="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0856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4" descr="017005_PPT-WideTemplate_v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title"/>
          </p:nvPr>
        </p:nvSpPr>
        <p:spPr>
          <a:xfrm>
            <a:off x="4500611" y="4704776"/>
            <a:ext cx="7434109" cy="813811"/>
          </a:xfrm>
        </p:spPr>
        <p:txBody>
          <a:bodyPr>
            <a:noAutofit/>
          </a:bodyPr>
          <a:lstStyle>
            <a:lvl1pPr algn="r">
              <a:defRPr sz="4267" b="1">
                <a:solidFill>
                  <a:schemeClr val="bg1"/>
                </a:solidFill>
              </a:defRPr>
            </a:lvl1pPr>
          </a:lstStyle>
          <a:p>
            <a:r>
              <a:rPr lang="en-US"/>
              <a:t>Click to edit Master title style</a:t>
            </a:r>
          </a:p>
        </p:txBody>
      </p:sp>
    </p:spTree>
    <p:extLst>
      <p:ext uri="{BB962C8B-B14F-4D97-AF65-F5344CB8AC3E}">
        <p14:creationId xmlns:p14="http://schemas.microsoft.com/office/powerpoint/2010/main" val="3820740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636AA-FC52-4F6B-8D5C-57D6822C9D5F}" type="datetime1">
              <a:rPr lang="en-US" smtClean="0"/>
              <a:t>12/19/2017</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380556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017005_PPT-WideTemplate_v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70B33F-458E-4647-A8B4-93C25FD43761}" type="datetime1">
              <a:rPr lang="en-US" smtClean="0"/>
              <a:t>12/19/2017</a:t>
            </a:fld>
            <a:endParaRPr lang="en-US"/>
          </a:p>
        </p:txBody>
      </p:sp>
      <p:sp>
        <p:nvSpPr>
          <p:cNvPr id="4" name="Slide Number Placeholder 3"/>
          <p:cNvSpPr>
            <a:spLocks noGrp="1"/>
          </p:cNvSpPr>
          <p:nvPr>
            <p:ph type="sldNum" sz="quarter" idx="11"/>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152244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descr="017005_PPT-WideTemplate_v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076506"/>
            <a:ext cx="2844800" cy="365125"/>
          </a:xfrm>
        </p:spPr>
        <p:txBody>
          <a:bodyPr/>
          <a:lstStyle/>
          <a:p>
            <a:fld id="{2C8CF1E1-7BDD-4315-8DCE-965CB73F6665}" type="datetime1">
              <a:rPr lang="en-US" smtClean="0"/>
              <a:t>12/19/2017</a:t>
            </a:fld>
            <a:endParaRPr lang="en-US"/>
          </a:p>
        </p:txBody>
      </p:sp>
      <p:sp>
        <p:nvSpPr>
          <p:cNvPr id="4" name="Slide Number Placeholder 3"/>
          <p:cNvSpPr>
            <a:spLocks noGrp="1"/>
          </p:cNvSpPr>
          <p:nvPr>
            <p:ph type="sldNum" sz="quarter" idx="11"/>
          </p:nvPr>
        </p:nvSpPr>
        <p:spPr>
          <a:xfrm>
            <a:off x="8737600" y="6076506"/>
            <a:ext cx="2844800" cy="365125"/>
          </a:xfrm>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377866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F2A1A4-E89F-4346-B7B2-617C8A8D18A2}" type="datetime1">
              <a:rPr lang="en-US" smtClean="0"/>
              <a:t>12/19/2017</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186794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0699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0699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B22107-A582-47BE-9C51-B446821A455D}" type="datetime1">
              <a:rPr lang="en-US" smtClean="0"/>
              <a:t>12/19/2017</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40023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4952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4952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94CA44-B903-4A40-BF4F-787FBA27D50E}" type="datetime1">
              <a:rPr lang="en-US" smtClean="0"/>
              <a:t>12/19/2017</a:t>
            </a:fld>
            <a:endParaRPr lang="en-US"/>
          </a:p>
        </p:txBody>
      </p:sp>
      <p:sp>
        <p:nvSpPr>
          <p:cNvPr id="9" name="Slide Number Placeholder 8"/>
          <p:cNvSpPr>
            <a:spLocks noGrp="1"/>
          </p:cNvSpPr>
          <p:nvPr>
            <p:ph type="sldNum" sz="quarter" idx="12"/>
          </p:nvPr>
        </p:nvSpPr>
        <p:spPr/>
        <p:txBody>
          <a:bodyPr/>
          <a:lstStyle/>
          <a:p>
            <a:fld id="{A9A29001-6408-43FB-9B1C-82A518CD80C1}" type="slidenum">
              <a:rPr lang="en-US" smtClean="0"/>
              <a:t>‹#›</a:t>
            </a:fld>
            <a:endParaRPr lang="en-US"/>
          </a:p>
        </p:txBody>
      </p:sp>
    </p:spTree>
    <p:extLst>
      <p:ext uri="{BB962C8B-B14F-4D97-AF65-F5344CB8AC3E}">
        <p14:creationId xmlns:p14="http://schemas.microsoft.com/office/powerpoint/2010/main" val="764814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017005_PPT-WideTemplate_v1-03.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39877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567010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4E27C55-34A8-4F33-BC54-7A3E5E9366C7}" type="datetime1">
              <a:rPr lang="en-US" smtClean="0"/>
              <a:t>12/19/2017</a:t>
            </a:fld>
            <a:endParaRPr lang="en-US"/>
          </a:p>
        </p:txBody>
      </p:sp>
      <p:sp>
        <p:nvSpPr>
          <p:cNvPr id="6" name="Slide Number Placeholder 5"/>
          <p:cNvSpPr>
            <a:spLocks noGrp="1"/>
          </p:cNvSpPr>
          <p:nvPr>
            <p:ph type="sldNum" sz="quarter" idx="4"/>
          </p:nvPr>
        </p:nvSpPr>
        <p:spPr>
          <a:xfrm>
            <a:off x="8737600" y="5670106"/>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514B11-C706-4EF1-A03C-E0711E0D631E}" type="slidenum">
              <a:rPr lang="en-US" smtClean="0"/>
              <a:t>‹#›</a:t>
            </a:fld>
            <a:endParaRPr lang="en-US"/>
          </a:p>
        </p:txBody>
      </p:sp>
    </p:spTree>
    <p:extLst>
      <p:ext uri="{BB962C8B-B14F-4D97-AF65-F5344CB8AC3E}">
        <p14:creationId xmlns:p14="http://schemas.microsoft.com/office/powerpoint/2010/main" val="675558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609585" rtl="0" eaLnBrk="1" latinLnBrk="0" hangingPunct="1">
        <a:spcBef>
          <a:spcPct val="0"/>
        </a:spcBef>
        <a:buNone/>
        <a:defRPr sz="5867" kern="1200">
          <a:solidFill>
            <a:srgbClr val="043685"/>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www.flickr.com/photos/timothymnz/4185597229/" TargetMode="Externa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www.npr.org/sections/thesalt/2012/06/27/155527365/visualizing-a-nation-of-meat-eaters%20What%20It%20Takes%20To%20Make%20A%20Quarter-Pound%20Hamburg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861" y="2542037"/>
            <a:ext cx="11989067" cy="813811"/>
          </a:xfrm>
        </p:spPr>
        <p:txBody>
          <a:bodyPr/>
          <a:lstStyle/>
          <a:p>
            <a:br>
              <a:rPr lang="en-US" sz="3733" dirty="0"/>
            </a:br>
            <a:r>
              <a:rPr lang="en-US" sz="4800" dirty="0">
                <a:solidFill>
                  <a:srgbClr val="004A97"/>
                </a:solidFill>
                <a:latin typeface="Klavika Bd" panose="02000803050000020004" pitchFamily="50" charset="0"/>
              </a:rPr>
              <a:t>Vermi</a:t>
            </a:r>
            <a:r>
              <a:rPr lang="en-US" sz="4800" dirty="0">
                <a:latin typeface="Klavika Bd" panose="02000803050000020004" pitchFamily="50" charset="0"/>
              </a:rPr>
              <a:t>composting</a:t>
            </a:r>
            <a:br>
              <a:rPr lang="en-US" sz="3733" dirty="0">
                <a:latin typeface="Klavika Bd" panose="02000803050000020004" pitchFamily="50" charset="0"/>
              </a:rPr>
            </a:br>
            <a:r>
              <a:rPr lang="en-US" sz="2667" b="0" dirty="0"/>
              <a:t>Alex Slaymaker, Outreach Specialist  </a:t>
            </a:r>
            <a:endParaRPr lang="en-US" sz="3733" b="0" dirty="0"/>
          </a:p>
        </p:txBody>
      </p:sp>
      <p:sp>
        <p:nvSpPr>
          <p:cNvPr id="2" name="Rectangle 1"/>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4" name="Rectangle 3"/>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58739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12192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08000" y="3124200"/>
            <a:ext cx="9652000" cy="813811"/>
          </a:xfrm>
        </p:spPr>
        <p:txBody>
          <a:bodyPr/>
          <a:lstStyle/>
          <a:p>
            <a:pPr algn="l"/>
            <a:r>
              <a:rPr lang="en-US" sz="5400" dirty="0">
                <a:latin typeface="Klavika Bd" panose="02000803050000020004" pitchFamily="50" charset="0"/>
              </a:rPr>
              <a:t>Compost </a:t>
            </a:r>
            <a:r>
              <a:rPr lang="en-US" sz="5400" dirty="0">
                <a:solidFill>
                  <a:srgbClr val="7CEAF6"/>
                </a:solidFill>
                <a:latin typeface="Klavika Bd" panose="02000803050000020004" pitchFamily="50" charset="0"/>
              </a:rPr>
              <a:t>curious</a:t>
            </a:r>
            <a:r>
              <a:rPr lang="en-US" sz="5400" dirty="0">
                <a:latin typeface="Klavika Bd" panose="02000803050000020004" pitchFamily="50" charset="0"/>
              </a:rPr>
              <a:t>? </a:t>
            </a:r>
            <a:br>
              <a:rPr lang="en-US" sz="5400" dirty="0">
                <a:latin typeface="Klavika Bd" panose="02000803050000020004" pitchFamily="50" charset="0"/>
              </a:rPr>
            </a:br>
            <a:r>
              <a:rPr lang="en-US" sz="5400" dirty="0">
                <a:latin typeface="Klavika Bd" panose="02000803050000020004" pitchFamily="50" charset="0"/>
              </a:rPr>
              <a:t> </a:t>
            </a:r>
            <a:endParaRPr lang="en-US" sz="4000" dirty="0">
              <a:solidFill>
                <a:srgbClr val="7CEAF6"/>
              </a:solidFill>
              <a:latin typeface="Klavika Bd" panose="02000803050000020004" pitchFamily="50" charset="0"/>
            </a:endParaRPr>
          </a:p>
        </p:txBody>
      </p:sp>
    </p:spTree>
    <p:extLst>
      <p:ext uri="{BB962C8B-B14F-4D97-AF65-F5344CB8AC3E}">
        <p14:creationId xmlns:p14="http://schemas.microsoft.com/office/powerpoint/2010/main" val="213358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A1FD15-5ACE-4650-85A3-B5268FE273A1}"/>
              </a:ext>
            </a:extLst>
          </p:cNvPr>
          <p:cNvPicPr>
            <a:picLocks noChangeAspect="1"/>
          </p:cNvPicPr>
          <p:nvPr/>
        </p:nvPicPr>
        <p:blipFill rotWithShape="1">
          <a:blip r:embed="rId3">
            <a:extLst>
              <a:ext uri="{28A0092B-C50C-407E-A947-70E740481C1C}">
                <a14:useLocalDpi xmlns:a14="http://schemas.microsoft.com/office/drawing/2010/main" val="0"/>
              </a:ext>
            </a:extLst>
          </a:blip>
          <a:srcRect l="20334" r="21265"/>
          <a:stretch/>
        </p:blipFill>
        <p:spPr>
          <a:xfrm>
            <a:off x="6699656" y="448493"/>
            <a:ext cx="4539191" cy="5162438"/>
          </a:xfrm>
          <a:prstGeom prst="rect">
            <a:avLst/>
          </a:prstGeom>
        </p:spPr>
      </p:pic>
      <p:pic>
        <p:nvPicPr>
          <p:cNvPr id="5" name="Picture 4">
            <a:extLst>
              <a:ext uri="{FF2B5EF4-FFF2-40B4-BE49-F238E27FC236}">
                <a16:creationId xmlns:a16="http://schemas.microsoft.com/office/drawing/2014/main" id="{09B1F25D-C14F-4ED7-8ACC-89B23E119F4D}"/>
              </a:ext>
            </a:extLst>
          </p:cNvPr>
          <p:cNvPicPr>
            <a:picLocks noChangeAspect="1"/>
          </p:cNvPicPr>
          <p:nvPr/>
        </p:nvPicPr>
        <p:blipFill>
          <a:blip r:embed="rId4"/>
          <a:stretch>
            <a:fillRect/>
          </a:stretch>
        </p:blipFill>
        <p:spPr>
          <a:xfrm>
            <a:off x="6423006" y="0"/>
            <a:ext cx="5768994" cy="6059424"/>
          </a:xfrm>
          <a:prstGeom prst="rect">
            <a:avLst/>
          </a:prstGeom>
        </p:spPr>
      </p:pic>
      <p:pic>
        <p:nvPicPr>
          <p:cNvPr id="6" name="Picture 5">
            <a:extLst>
              <a:ext uri="{FF2B5EF4-FFF2-40B4-BE49-F238E27FC236}">
                <a16:creationId xmlns:a16="http://schemas.microsoft.com/office/drawing/2014/main" id="{F514C076-37C6-4D27-A272-131E15901930}"/>
              </a:ext>
            </a:extLst>
          </p:cNvPr>
          <p:cNvPicPr>
            <a:picLocks noChangeAspect="1"/>
          </p:cNvPicPr>
          <p:nvPr/>
        </p:nvPicPr>
        <p:blipFill rotWithShape="1">
          <a:blip r:embed="rId5"/>
          <a:srcRect l="48302" t="4854"/>
          <a:stretch/>
        </p:blipFill>
        <p:spPr>
          <a:xfrm>
            <a:off x="1196911" y="3706178"/>
            <a:ext cx="4082226" cy="1676590"/>
          </a:xfrm>
          <a:prstGeom prst="rect">
            <a:avLst/>
          </a:prstGeom>
        </p:spPr>
      </p:pic>
      <p:pic>
        <p:nvPicPr>
          <p:cNvPr id="7" name="Picture 6">
            <a:extLst>
              <a:ext uri="{FF2B5EF4-FFF2-40B4-BE49-F238E27FC236}">
                <a16:creationId xmlns:a16="http://schemas.microsoft.com/office/drawing/2014/main" id="{6EB7249A-D2BF-4D96-A40B-AFFAFDEA5BD0}"/>
              </a:ext>
            </a:extLst>
          </p:cNvPr>
          <p:cNvPicPr>
            <a:picLocks noChangeAspect="1"/>
          </p:cNvPicPr>
          <p:nvPr/>
        </p:nvPicPr>
        <p:blipFill rotWithShape="1">
          <a:blip r:embed="rId5"/>
          <a:srcRect t="4854" r="48302"/>
          <a:stretch/>
        </p:blipFill>
        <p:spPr>
          <a:xfrm>
            <a:off x="1196911" y="2029778"/>
            <a:ext cx="4082226" cy="1676590"/>
          </a:xfrm>
          <a:prstGeom prst="rect">
            <a:avLst/>
          </a:prstGeom>
        </p:spPr>
      </p:pic>
      <p:sp>
        <p:nvSpPr>
          <p:cNvPr id="8" name="Title 3">
            <a:extLst>
              <a:ext uri="{FF2B5EF4-FFF2-40B4-BE49-F238E27FC236}">
                <a16:creationId xmlns:a16="http://schemas.microsoft.com/office/drawing/2014/main" id="{40E264CB-14EB-420E-94D7-FB967ECE26BD}"/>
              </a:ext>
            </a:extLst>
          </p:cNvPr>
          <p:cNvSpPr>
            <a:spLocks noGrp="1"/>
          </p:cNvSpPr>
          <p:nvPr>
            <p:ph type="title"/>
          </p:nvPr>
        </p:nvSpPr>
        <p:spPr/>
        <p:txBody>
          <a:bodyPr>
            <a:normAutofit/>
          </a:bodyPr>
          <a:lstStyle/>
          <a:p>
            <a:r>
              <a:rPr lang="en-US" sz="4400" b="1" dirty="0">
                <a:latin typeface="Klavika Bd" panose="02000803050000020004" pitchFamily="50" charset="0"/>
              </a:rPr>
              <a:t>What is Composting?</a:t>
            </a:r>
          </a:p>
        </p:txBody>
      </p:sp>
    </p:spTree>
    <p:extLst>
      <p:ext uri="{BB962C8B-B14F-4D97-AF65-F5344CB8AC3E}">
        <p14:creationId xmlns:p14="http://schemas.microsoft.com/office/powerpoint/2010/main" val="21943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b="1" dirty="0">
                <a:latin typeface="Klavika Bd" panose="02000803050000020004" pitchFamily="50" charset="0"/>
              </a:rPr>
              <a:t>Outdoor Options: Buy or DIY</a:t>
            </a:r>
          </a:p>
        </p:txBody>
      </p:sp>
      <p:sp>
        <p:nvSpPr>
          <p:cNvPr id="5" name="Rectangle 4">
            <a:extLst>
              <a:ext uri="{FF2B5EF4-FFF2-40B4-BE49-F238E27FC236}">
                <a16:creationId xmlns:a16="http://schemas.microsoft.com/office/drawing/2014/main" id="{0CB7EF3A-1D33-451E-97E7-FD86EC61E11D}"/>
              </a:ext>
            </a:extLst>
          </p:cNvPr>
          <p:cNvSpPr/>
          <p:nvPr/>
        </p:nvSpPr>
        <p:spPr>
          <a:xfrm>
            <a:off x="4247769" y="6200480"/>
            <a:ext cx="3739613" cy="461665"/>
          </a:xfrm>
          <a:prstGeom prst="rect">
            <a:avLst/>
          </a:prstGeom>
        </p:spPr>
        <p:txBody>
          <a:bodyPr wrap="none" anchor="ctr">
            <a:spAutoFit/>
          </a:bodyPr>
          <a:lstStyle/>
          <a:p>
            <a:r>
              <a:rPr lang="en-US" sz="2400" b="1" dirty="0">
                <a:solidFill>
                  <a:prstClr val="white"/>
                </a:solidFill>
                <a:latin typeface="+mj-lt"/>
              </a:rPr>
              <a:t>See Composting Infographic</a:t>
            </a:r>
            <a:endParaRPr lang="en-US" sz="2400" b="1" dirty="0">
              <a:latin typeface="+mj-lt"/>
            </a:endParaRPr>
          </a:p>
        </p:txBody>
      </p:sp>
      <p:pic>
        <p:nvPicPr>
          <p:cNvPr id="13" name="Picture 12">
            <a:extLst>
              <a:ext uri="{FF2B5EF4-FFF2-40B4-BE49-F238E27FC236}">
                <a16:creationId xmlns:a16="http://schemas.microsoft.com/office/drawing/2014/main" id="{6AFBEC66-AAA2-4746-8D35-B768968BDC6E}"/>
              </a:ext>
            </a:extLst>
          </p:cNvPr>
          <p:cNvPicPr>
            <a:picLocks noChangeAspect="1"/>
          </p:cNvPicPr>
          <p:nvPr/>
        </p:nvPicPr>
        <p:blipFill rotWithShape="1">
          <a:blip r:embed="rId3">
            <a:extLst>
              <a:ext uri="{28A0092B-C50C-407E-A947-70E740481C1C}">
                <a14:useLocalDpi xmlns:a14="http://schemas.microsoft.com/office/drawing/2010/main" val="0"/>
              </a:ext>
            </a:extLst>
          </a:blip>
          <a:srcRect l="15373" r="8837"/>
          <a:stretch/>
        </p:blipFill>
        <p:spPr>
          <a:xfrm>
            <a:off x="403129" y="2140710"/>
            <a:ext cx="3401569" cy="2992121"/>
          </a:xfrm>
          <a:prstGeom prst="rect">
            <a:avLst/>
          </a:prstGeom>
        </p:spPr>
      </p:pic>
      <p:pic>
        <p:nvPicPr>
          <p:cNvPr id="1026" name="Picture 2" descr="Image may contain: 1 person, outdoor">
            <a:extLst>
              <a:ext uri="{FF2B5EF4-FFF2-40B4-BE49-F238E27FC236}">
                <a16:creationId xmlns:a16="http://schemas.microsoft.com/office/drawing/2014/main" id="{C75B9899-C864-4CFB-84AA-EB19B44D1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59" t="41421" r="38149" b="16371"/>
          <a:stretch/>
        </p:blipFill>
        <p:spPr bwMode="auto">
          <a:xfrm>
            <a:off x="8806471" y="2140710"/>
            <a:ext cx="2923855" cy="2992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F815A2-5063-4DD5-ABF1-AC08846BC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571" y="2140710"/>
            <a:ext cx="4534027" cy="3028304"/>
          </a:xfrm>
          <a:prstGeom prst="rect">
            <a:avLst/>
          </a:prstGeom>
        </p:spPr>
      </p:pic>
    </p:spTree>
    <p:extLst>
      <p:ext uri="{BB962C8B-B14F-4D97-AF65-F5344CB8AC3E}">
        <p14:creationId xmlns:p14="http://schemas.microsoft.com/office/powerpoint/2010/main" val="2481245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Oval 2050"/>
          <p:cNvSpPr/>
          <p:nvPr/>
        </p:nvSpPr>
        <p:spPr>
          <a:xfrm>
            <a:off x="4974679" y="4978702"/>
            <a:ext cx="2042442" cy="738176"/>
          </a:xfrm>
          <a:prstGeom prst="ellipse">
            <a:avLst/>
          </a:prstGeom>
          <a:solidFill>
            <a:srgbClr val="043685"/>
          </a:solidFill>
          <a:ln w="38100">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p>
        </p:txBody>
      </p:sp>
      <p:pic>
        <p:nvPicPr>
          <p:cNvPr id="40" name="Picture 4" descr="Worm 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387" y="2680966"/>
            <a:ext cx="2246174" cy="24751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4090" y="197225"/>
            <a:ext cx="11539961" cy="1143000"/>
          </a:xfrm>
        </p:spPr>
        <p:txBody>
          <a:bodyPr>
            <a:normAutofit/>
          </a:bodyPr>
          <a:lstStyle/>
          <a:p>
            <a:pPr algn="ctr"/>
            <a:r>
              <a:rPr lang="en-US" sz="4400" b="1" dirty="0">
                <a:latin typeface="Klavika Bd" panose="02000803050000020004" pitchFamily="50" charset="0"/>
              </a:rPr>
              <a:t>No patio or yard, but you want to compost?</a:t>
            </a:r>
          </a:p>
        </p:txBody>
      </p:sp>
      <p:sp>
        <p:nvSpPr>
          <p:cNvPr id="3" name="Rectangle: Rounded Corners 2"/>
          <p:cNvSpPr/>
          <p:nvPr/>
        </p:nvSpPr>
        <p:spPr>
          <a:xfrm>
            <a:off x="5201400" y="1585963"/>
            <a:ext cx="1613647" cy="502023"/>
          </a:xfrm>
          <a:prstGeom prst="roundRect">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indoors</a:t>
            </a:r>
          </a:p>
        </p:txBody>
      </p:sp>
      <p:cxnSp>
        <p:nvCxnSpPr>
          <p:cNvPr id="10" name="Straight Arrow Connector 9"/>
          <p:cNvCxnSpPr/>
          <p:nvPr/>
        </p:nvCxnSpPr>
        <p:spPr>
          <a:xfrm>
            <a:off x="5987118" y="2191813"/>
            <a:ext cx="0" cy="286871"/>
          </a:xfrm>
          <a:prstGeom prst="straightConnector1">
            <a:avLst/>
          </a:prstGeom>
          <a:ln w="38100">
            <a:solidFill>
              <a:srgbClr val="99E063"/>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Rounded Corners 14"/>
          <p:cNvSpPr/>
          <p:nvPr/>
        </p:nvSpPr>
        <p:spPr>
          <a:xfrm>
            <a:off x="5201400" y="2598572"/>
            <a:ext cx="1613647" cy="981637"/>
          </a:xfrm>
          <a:prstGeom prst="roundRect">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Your thoughts on worms?</a:t>
            </a:r>
          </a:p>
        </p:txBody>
      </p:sp>
      <p:sp>
        <p:nvSpPr>
          <p:cNvPr id="16" name="Rectangle: Rounded Corners 15"/>
          <p:cNvSpPr/>
          <p:nvPr/>
        </p:nvSpPr>
        <p:spPr>
          <a:xfrm>
            <a:off x="4555942" y="4028445"/>
            <a:ext cx="1030942" cy="502023"/>
          </a:xfrm>
          <a:prstGeom prst="roundRect">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a:t>Ehhh</a:t>
            </a:r>
            <a:r>
              <a:rPr lang="en-US" sz="2000" b="1" dirty="0"/>
              <a:t>…</a:t>
            </a:r>
          </a:p>
        </p:txBody>
      </p:sp>
      <p:sp>
        <p:nvSpPr>
          <p:cNvPr id="17" name="Rectangle: Rounded Corners 16"/>
          <p:cNvSpPr/>
          <p:nvPr/>
        </p:nvSpPr>
        <p:spPr>
          <a:xfrm>
            <a:off x="6474389" y="4028444"/>
            <a:ext cx="1030942" cy="502023"/>
          </a:xfrm>
          <a:prstGeom prst="roundRect">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sp>
        <p:nvSpPr>
          <p:cNvPr id="14" name="Heart 13"/>
          <p:cNvSpPr/>
          <p:nvPr/>
        </p:nvSpPr>
        <p:spPr>
          <a:xfrm>
            <a:off x="6841944" y="4113609"/>
            <a:ext cx="322727" cy="322727"/>
          </a:xfrm>
          <a:prstGeom prst="heart">
            <a:avLst/>
          </a:prstGeom>
          <a:solidFill>
            <a:srgbClr val="99E063"/>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5336933" y="3685105"/>
            <a:ext cx="581645" cy="233423"/>
          </a:xfrm>
          <a:prstGeom prst="straightConnector1">
            <a:avLst/>
          </a:prstGeom>
          <a:ln w="38100">
            <a:solidFill>
              <a:srgbClr val="99E063"/>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098936" y="3688222"/>
            <a:ext cx="581645" cy="233423"/>
          </a:xfrm>
          <a:prstGeom prst="straightConnector1">
            <a:avLst/>
          </a:prstGeom>
          <a:ln w="38100">
            <a:solidFill>
              <a:srgbClr val="99E063"/>
            </a:solidFill>
            <a:tailEnd type="triangle"/>
          </a:ln>
        </p:spPr>
        <p:style>
          <a:lnRef idx="2">
            <a:schemeClr val="accent1"/>
          </a:lnRef>
          <a:fillRef idx="0">
            <a:schemeClr val="accent1"/>
          </a:fillRef>
          <a:effectRef idx="1">
            <a:schemeClr val="accent1"/>
          </a:effectRef>
          <a:fontRef idx="minor">
            <a:schemeClr val="tx1"/>
          </a:fontRef>
        </p:style>
      </p:cxnSp>
      <p:pic>
        <p:nvPicPr>
          <p:cNvPr id="2052" name="Picture 4" descr="Bokashi Bucket Com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836" y="3268344"/>
            <a:ext cx="1741757" cy="1823829"/>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flipH="1">
            <a:off x="3689131" y="4253587"/>
            <a:ext cx="747851" cy="3117"/>
          </a:xfrm>
          <a:prstGeom prst="straightConnector1">
            <a:avLst/>
          </a:prstGeom>
          <a:ln w="38100">
            <a:solidFill>
              <a:srgbClr val="99E063"/>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644985" y="4250470"/>
            <a:ext cx="747851" cy="3117"/>
          </a:xfrm>
          <a:prstGeom prst="straightConnector1">
            <a:avLst/>
          </a:prstGeom>
          <a:ln w="38100">
            <a:solidFill>
              <a:srgbClr val="99E063"/>
            </a:solidFill>
            <a:tailEnd type="triangle"/>
          </a:ln>
        </p:spPr>
        <p:style>
          <a:lnRef idx="2">
            <a:schemeClr val="accent1"/>
          </a:lnRef>
          <a:fillRef idx="0">
            <a:schemeClr val="accent1"/>
          </a:fillRef>
          <a:effectRef idx="1">
            <a:schemeClr val="accent1"/>
          </a:effectRef>
          <a:fontRef idx="minor">
            <a:schemeClr val="tx1"/>
          </a:fontRef>
        </p:style>
      </p:cxnSp>
      <p:sp>
        <p:nvSpPr>
          <p:cNvPr id="2053" name="Rectangle 2052"/>
          <p:cNvSpPr/>
          <p:nvPr/>
        </p:nvSpPr>
        <p:spPr>
          <a:xfrm>
            <a:off x="5090342" y="5099208"/>
            <a:ext cx="1812484" cy="461665"/>
          </a:xfrm>
          <a:prstGeom prst="rect">
            <a:avLst/>
          </a:prstGeom>
        </p:spPr>
        <p:txBody>
          <a:bodyPr wrap="none">
            <a:spAutoFit/>
          </a:bodyPr>
          <a:lstStyle/>
          <a:p>
            <a:pPr algn="ctr"/>
            <a:r>
              <a:rPr lang="en-US" sz="2400" b="1" dirty="0">
                <a:solidFill>
                  <a:schemeClr val="bg1"/>
                </a:solidFill>
              </a:rPr>
              <a:t>winter-proof</a:t>
            </a:r>
          </a:p>
        </p:txBody>
      </p:sp>
    </p:spTree>
    <p:extLst>
      <p:ext uri="{BB962C8B-B14F-4D97-AF65-F5344CB8AC3E}">
        <p14:creationId xmlns:p14="http://schemas.microsoft.com/office/powerpoint/2010/main" val="25936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15" grpId="0" animBg="1"/>
      <p:bldP spid="16" grpId="0" animBg="1"/>
      <p:bldP spid="17" grpId="0" animBg="1"/>
      <p:bldP spid="14" grpId="0" animBg="1"/>
      <p:bldP spid="20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32" y="2443867"/>
            <a:ext cx="5559706" cy="1143000"/>
          </a:xfrm>
        </p:spPr>
        <p:txBody>
          <a:bodyPr>
            <a:normAutofit fontScale="90000"/>
          </a:bodyPr>
          <a:lstStyle/>
          <a:p>
            <a:r>
              <a:rPr lang="en-US" sz="4900" b="1" dirty="0">
                <a:latin typeface="Klavika Bd" panose="02000803050000020004" pitchFamily="50" charset="0"/>
              </a:rPr>
              <a:t>Vermicomposting:</a:t>
            </a:r>
            <a:br>
              <a:rPr lang="en-US" sz="4900" b="1" dirty="0"/>
            </a:br>
            <a:r>
              <a:rPr lang="en-US" sz="4000" dirty="0"/>
              <a:t>using the efficiency of </a:t>
            </a:r>
            <a:br>
              <a:rPr lang="en-US" sz="4000" dirty="0"/>
            </a:br>
            <a:r>
              <a:rPr lang="en-US" sz="4000" dirty="0"/>
              <a:t>worms to turn </a:t>
            </a:r>
            <a:r>
              <a:rPr lang="en-US" sz="4000" b="1" dirty="0"/>
              <a:t>food scraps </a:t>
            </a:r>
            <a:br>
              <a:rPr lang="en-US" sz="4000" dirty="0"/>
            </a:br>
            <a:r>
              <a:rPr lang="en-US" sz="4000" dirty="0"/>
              <a:t>into rich </a:t>
            </a:r>
            <a:r>
              <a:rPr lang="en-US" sz="4000" b="1" dirty="0"/>
              <a:t>soil additive  </a:t>
            </a:r>
            <a:endParaRPr lang="en-US" b="1"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5618" y="1021467"/>
            <a:ext cx="6004103" cy="3987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925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464690"/>
            <a:ext cx="10972800" cy="1143000"/>
          </a:xfrm>
        </p:spPr>
        <p:txBody>
          <a:bodyPr>
            <a:normAutofit/>
          </a:bodyPr>
          <a:lstStyle/>
          <a:p>
            <a:pPr algn="l"/>
            <a:r>
              <a:rPr lang="en-US" sz="4400" b="1" dirty="0">
                <a:latin typeface="Klavika Bd" panose="02000803050000020004" pitchFamily="50" charset="0"/>
              </a:rPr>
              <a:t>Intro to Worm Parenthood</a:t>
            </a:r>
          </a:p>
        </p:txBody>
      </p:sp>
      <p:pic>
        <p:nvPicPr>
          <p:cNvPr id="4" name="Picture 3">
            <a:extLst>
              <a:ext uri="{FF2B5EF4-FFF2-40B4-BE49-F238E27FC236}">
                <a16:creationId xmlns:a16="http://schemas.microsoft.com/office/drawing/2014/main" id="{072E6982-D05F-41FB-B559-5455D1605CA2}"/>
              </a:ext>
            </a:extLst>
          </p:cNvPr>
          <p:cNvPicPr>
            <a:picLocks noChangeAspect="1"/>
          </p:cNvPicPr>
          <p:nvPr/>
        </p:nvPicPr>
        <p:blipFill rotWithShape="1">
          <a:blip r:embed="rId3">
            <a:extLst>
              <a:ext uri="{28A0092B-C50C-407E-A947-70E740481C1C}">
                <a14:useLocalDpi xmlns:a14="http://schemas.microsoft.com/office/drawing/2010/main" val="0"/>
              </a:ext>
            </a:extLst>
          </a:blip>
          <a:srcRect l="39463" t="3130" r="7835" b="3513"/>
          <a:stretch/>
        </p:blipFill>
        <p:spPr>
          <a:xfrm>
            <a:off x="7778496" y="694944"/>
            <a:ext cx="3566160" cy="419544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F971B53-D0FB-40FF-AE38-3AF7530E1C17}"/>
              </a:ext>
            </a:extLst>
          </p:cNvPr>
          <p:cNvSpPr/>
          <p:nvPr/>
        </p:nvSpPr>
        <p:spPr>
          <a:xfrm>
            <a:off x="340132" y="1583306"/>
            <a:ext cx="10937468" cy="4739759"/>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3600" b="1" dirty="0">
                <a:solidFill>
                  <a:srgbClr val="043685"/>
                </a:solidFill>
                <a:latin typeface="+mj-lt"/>
              </a:rPr>
              <a:t>Red Wrigglers = MVP</a:t>
            </a:r>
          </a:p>
          <a:p>
            <a:pPr marL="914400" lvl="1" indent="-457200">
              <a:lnSpc>
                <a:spcPct val="150000"/>
              </a:lnSpc>
              <a:buFont typeface="Arial" panose="020B0604020202020204" pitchFamily="34" charset="0"/>
              <a:buChar char="•"/>
            </a:pPr>
            <a:r>
              <a:rPr lang="en-US" sz="3600" b="1" dirty="0">
                <a:solidFill>
                  <a:srgbClr val="043685"/>
                </a:solidFill>
                <a:latin typeface="+mj-lt"/>
              </a:rPr>
              <a:t>No thermostat wars</a:t>
            </a:r>
          </a:p>
          <a:p>
            <a:pPr marL="914400" lvl="1" indent="-457200">
              <a:lnSpc>
                <a:spcPct val="150000"/>
              </a:lnSpc>
              <a:buFont typeface="Arial" panose="020B0604020202020204" pitchFamily="34" charset="0"/>
              <a:buChar char="•"/>
            </a:pPr>
            <a:r>
              <a:rPr lang="en-US" sz="3600" b="1" dirty="0">
                <a:solidFill>
                  <a:srgbClr val="043685"/>
                </a:solidFill>
                <a:latin typeface="+mj-lt"/>
              </a:rPr>
              <a:t>Wet the skin to let oxygen in</a:t>
            </a:r>
          </a:p>
          <a:p>
            <a:pPr marL="914400" lvl="1" indent="-457200">
              <a:lnSpc>
                <a:spcPct val="150000"/>
              </a:lnSpc>
              <a:buFont typeface="Arial" panose="020B0604020202020204" pitchFamily="34" charset="0"/>
              <a:buChar char="•"/>
            </a:pPr>
            <a:r>
              <a:rPr lang="en-US" sz="3600" b="1" dirty="0">
                <a:solidFill>
                  <a:srgbClr val="043685"/>
                </a:solidFill>
                <a:latin typeface="+mj-lt"/>
              </a:rPr>
              <a:t>3.5 </a:t>
            </a:r>
            <a:r>
              <a:rPr lang="en-US" sz="3600" b="1" dirty="0" err="1">
                <a:solidFill>
                  <a:srgbClr val="043685"/>
                </a:solidFill>
                <a:latin typeface="+mj-lt"/>
              </a:rPr>
              <a:t>lbs</a:t>
            </a:r>
            <a:r>
              <a:rPr lang="en-US" sz="3600" b="1" dirty="0">
                <a:solidFill>
                  <a:srgbClr val="043685"/>
                </a:solidFill>
                <a:latin typeface="+mj-lt"/>
              </a:rPr>
              <a:t> food: 1 </a:t>
            </a:r>
            <a:r>
              <a:rPr lang="en-US" sz="3600" b="1" dirty="0" err="1">
                <a:solidFill>
                  <a:srgbClr val="043685"/>
                </a:solidFill>
                <a:latin typeface="+mj-lt"/>
              </a:rPr>
              <a:t>lb</a:t>
            </a:r>
            <a:r>
              <a:rPr lang="en-US" sz="3600" b="1" dirty="0">
                <a:solidFill>
                  <a:srgbClr val="043685"/>
                </a:solidFill>
                <a:latin typeface="+mj-lt"/>
              </a:rPr>
              <a:t> worms/week</a:t>
            </a:r>
          </a:p>
          <a:p>
            <a:pPr marL="914400" lvl="1" indent="-457200">
              <a:lnSpc>
                <a:spcPct val="150000"/>
              </a:lnSpc>
              <a:buFont typeface="Arial" panose="020B0604020202020204" pitchFamily="34" charset="0"/>
              <a:buChar char="•"/>
            </a:pPr>
            <a:r>
              <a:rPr lang="en-US" sz="3600" b="1" dirty="0">
                <a:solidFill>
                  <a:srgbClr val="043685"/>
                </a:solidFill>
                <a:latin typeface="+mj-lt"/>
              </a:rPr>
              <a:t>Freeze scraps to keep smells under wraps</a:t>
            </a:r>
          </a:p>
          <a:p>
            <a:pPr marL="914400" lvl="1" indent="-457200">
              <a:buFont typeface="Arial" panose="020B0604020202020204" pitchFamily="34" charset="0"/>
              <a:buChar char="•"/>
            </a:pPr>
            <a:endParaRPr lang="en-US" sz="3200" dirty="0">
              <a:solidFill>
                <a:srgbClr val="043685"/>
              </a:solidFill>
              <a:latin typeface="+mj-lt"/>
            </a:endParaRPr>
          </a:p>
        </p:txBody>
      </p:sp>
      <p:sp>
        <p:nvSpPr>
          <p:cNvPr id="3" name="Rectangle 2">
            <a:extLst>
              <a:ext uri="{FF2B5EF4-FFF2-40B4-BE49-F238E27FC236}">
                <a16:creationId xmlns:a16="http://schemas.microsoft.com/office/drawing/2014/main" id="{3666BC81-2282-4519-ABF7-E21E582EFB5E}"/>
              </a:ext>
            </a:extLst>
          </p:cNvPr>
          <p:cNvSpPr/>
          <p:nvPr/>
        </p:nvSpPr>
        <p:spPr>
          <a:xfrm>
            <a:off x="1194816" y="4279266"/>
            <a:ext cx="719328" cy="585216"/>
          </a:xfrm>
          <a:prstGeom prst="rect">
            <a:avLst/>
          </a:prstGeom>
          <a:solidFill>
            <a:srgbClr val="043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a:t>
            </a:r>
          </a:p>
        </p:txBody>
      </p:sp>
      <p:sp>
        <p:nvSpPr>
          <p:cNvPr id="6" name="Rectangle 5">
            <a:extLst>
              <a:ext uri="{FF2B5EF4-FFF2-40B4-BE49-F238E27FC236}">
                <a16:creationId xmlns:a16="http://schemas.microsoft.com/office/drawing/2014/main" id="{69F3460E-DE48-4453-84A3-92B895AAC413}"/>
              </a:ext>
            </a:extLst>
          </p:cNvPr>
          <p:cNvSpPr/>
          <p:nvPr/>
        </p:nvSpPr>
        <p:spPr>
          <a:xfrm>
            <a:off x="1127760" y="3998850"/>
            <a:ext cx="853440" cy="1146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4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12" y="326031"/>
            <a:ext cx="10363040" cy="998576"/>
          </a:xfrm>
        </p:spPr>
        <p:txBody>
          <a:bodyPr>
            <a:normAutofit/>
          </a:bodyPr>
          <a:lstStyle/>
          <a:p>
            <a:r>
              <a:rPr lang="en-US" sz="4400" b="1" dirty="0">
                <a:latin typeface="Klavika Bd" panose="02000803050000020004" pitchFamily="50" charset="0"/>
              </a:rPr>
              <a:t>Let’s Talk Real Estate… </a:t>
            </a:r>
          </a:p>
        </p:txBody>
      </p:sp>
      <p:pic>
        <p:nvPicPr>
          <p:cNvPr id="6" name="Picture 4" descr="Worm Farm">
            <a:extLst>
              <a:ext uri="{FF2B5EF4-FFF2-40B4-BE49-F238E27FC236}">
                <a16:creationId xmlns:a16="http://schemas.microsoft.com/office/drawing/2014/main" id="{21CE98A2-6679-4B54-A12F-157CADA92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230" y="1677661"/>
            <a:ext cx="3441076" cy="37918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ke your own compost bin">
            <a:extLst>
              <a:ext uri="{FF2B5EF4-FFF2-40B4-BE49-F238E27FC236}">
                <a16:creationId xmlns:a16="http://schemas.microsoft.com/office/drawing/2014/main" id="{A9D2D88C-32F8-48F9-A705-43DF156764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31"/>
          <a:stretch/>
        </p:blipFill>
        <p:spPr bwMode="auto">
          <a:xfrm>
            <a:off x="1851949" y="1942273"/>
            <a:ext cx="4730113" cy="342510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736207C-4A35-4EAE-A58C-ED1C2E1B9003}"/>
              </a:ext>
            </a:extLst>
          </p:cNvPr>
          <p:cNvSpPr/>
          <p:nvPr/>
        </p:nvSpPr>
        <p:spPr>
          <a:xfrm>
            <a:off x="92599" y="6192200"/>
            <a:ext cx="2846332" cy="584775"/>
          </a:xfrm>
          <a:prstGeom prst="rect">
            <a:avLst/>
          </a:prstGeom>
        </p:spPr>
        <p:txBody>
          <a:bodyPr wrap="square">
            <a:spAutoFit/>
          </a:bodyPr>
          <a:lstStyle/>
          <a:p>
            <a:r>
              <a:rPr lang="en-US" sz="1400" dirty="0">
                <a:solidFill>
                  <a:schemeClr val="bg1"/>
                </a:solidFill>
                <a:latin typeface="+mj-lt"/>
              </a:rPr>
              <a:t>Photo Left: </a:t>
            </a:r>
            <a:r>
              <a:rPr lang="en-US" sz="1400" dirty="0">
                <a:solidFill>
                  <a:schemeClr val="bg1"/>
                </a:solidFill>
                <a:latin typeface="+mj-lt"/>
                <a:hlinkClick r:id="rId5"/>
              </a:rPr>
              <a:t>Tim Musson (Flickr)</a:t>
            </a:r>
            <a:endParaRPr lang="en-US" sz="1400" dirty="0">
              <a:solidFill>
                <a:schemeClr val="bg1"/>
              </a:solidFill>
              <a:latin typeface="+mj-lt"/>
            </a:endParaRPr>
          </a:p>
          <a:p>
            <a:r>
              <a:rPr lang="en-US" sz="1400" dirty="0">
                <a:solidFill>
                  <a:schemeClr val="bg1"/>
                </a:solidFill>
                <a:latin typeface="+mj-lt"/>
              </a:rPr>
              <a:t>Photo Right: Worm Factory</a:t>
            </a:r>
            <a:r>
              <a:rPr lang="en-US" dirty="0">
                <a:solidFill>
                  <a:schemeClr val="bg1"/>
                </a:solidFill>
              </a:rPr>
              <a:t>® </a:t>
            </a:r>
            <a:r>
              <a:rPr lang="en-US" sz="1400" dirty="0">
                <a:solidFill>
                  <a:schemeClr val="bg1"/>
                </a:solidFill>
                <a:latin typeface="+mj-lt"/>
              </a:rPr>
              <a:t>360</a:t>
            </a:r>
          </a:p>
        </p:txBody>
      </p:sp>
    </p:spTree>
    <p:extLst>
      <p:ext uri="{BB962C8B-B14F-4D97-AF65-F5344CB8AC3E}">
        <p14:creationId xmlns:p14="http://schemas.microsoft.com/office/powerpoint/2010/main" val="287416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1D28-73D4-45E3-B3D9-8A3EA30F7321}"/>
              </a:ext>
            </a:extLst>
          </p:cNvPr>
          <p:cNvSpPr>
            <a:spLocks noGrp="1"/>
          </p:cNvSpPr>
          <p:nvPr>
            <p:ph type="title"/>
          </p:nvPr>
        </p:nvSpPr>
        <p:spPr/>
        <p:txBody>
          <a:bodyPr>
            <a:normAutofit/>
          </a:bodyPr>
          <a:lstStyle/>
          <a:p>
            <a:pPr algn="ctr"/>
            <a:r>
              <a:rPr lang="en-US" sz="4400" b="1" dirty="0">
                <a:latin typeface="Klavika Bd" panose="02000803050000020004" pitchFamily="50" charset="0"/>
              </a:rPr>
              <a:t>There’s No Place like Home!</a:t>
            </a:r>
          </a:p>
        </p:txBody>
      </p:sp>
      <p:sp>
        <p:nvSpPr>
          <p:cNvPr id="5" name="Rectangle 4">
            <a:extLst>
              <a:ext uri="{FF2B5EF4-FFF2-40B4-BE49-F238E27FC236}">
                <a16:creationId xmlns:a16="http://schemas.microsoft.com/office/drawing/2014/main" id="{34A114D3-5304-4B93-A4EC-AEE324887898}"/>
              </a:ext>
            </a:extLst>
          </p:cNvPr>
          <p:cNvSpPr/>
          <p:nvPr/>
        </p:nvSpPr>
        <p:spPr>
          <a:xfrm>
            <a:off x="898358" y="1701104"/>
            <a:ext cx="6737684" cy="3908762"/>
          </a:xfrm>
          <a:prstGeom prst="rect">
            <a:avLst/>
          </a:prstGeom>
        </p:spPr>
        <p:txBody>
          <a:bodyPr wrap="square">
            <a:spAutoFit/>
          </a:bodyPr>
          <a:lstStyle/>
          <a:p>
            <a:pPr marL="514350" indent="-514350">
              <a:lnSpc>
                <a:spcPct val="150000"/>
              </a:lnSpc>
              <a:buFont typeface="+mj-lt"/>
              <a:buAutoNum type="arabicPeriod"/>
            </a:pPr>
            <a:r>
              <a:rPr lang="en-US" sz="3600" b="1" dirty="0">
                <a:solidFill>
                  <a:srgbClr val="043685"/>
                </a:solidFill>
                <a:latin typeface="+mj-lt"/>
              </a:rPr>
              <a:t>Start with bedding</a:t>
            </a:r>
          </a:p>
          <a:p>
            <a:pPr marL="514350" indent="-514350">
              <a:lnSpc>
                <a:spcPct val="150000"/>
              </a:lnSpc>
              <a:buFont typeface="+mj-lt"/>
              <a:buAutoNum type="arabicPeriod"/>
            </a:pPr>
            <a:r>
              <a:rPr lang="en-US" sz="3600" b="1" dirty="0">
                <a:solidFill>
                  <a:srgbClr val="043685"/>
                </a:solidFill>
                <a:latin typeface="+mj-lt"/>
              </a:rPr>
              <a:t>Add worms</a:t>
            </a:r>
          </a:p>
          <a:p>
            <a:pPr marL="514350" indent="-514350">
              <a:lnSpc>
                <a:spcPct val="150000"/>
              </a:lnSpc>
              <a:buFont typeface="+mj-lt"/>
              <a:buAutoNum type="arabicPeriod"/>
            </a:pPr>
            <a:r>
              <a:rPr lang="en-US" sz="3600" b="1" dirty="0">
                <a:solidFill>
                  <a:srgbClr val="043685"/>
                </a:solidFill>
                <a:latin typeface="+mj-lt"/>
              </a:rPr>
              <a:t>Adjustment: 1 week</a:t>
            </a:r>
          </a:p>
          <a:p>
            <a:pPr marL="514350" indent="-514350">
              <a:lnSpc>
                <a:spcPct val="150000"/>
              </a:lnSpc>
              <a:buFont typeface="+mj-lt"/>
              <a:buAutoNum type="arabicPeriod"/>
            </a:pPr>
            <a:r>
              <a:rPr lang="en-US" sz="3600" b="1" dirty="0">
                <a:solidFill>
                  <a:srgbClr val="043685"/>
                </a:solidFill>
                <a:latin typeface="+mj-lt"/>
              </a:rPr>
              <a:t>Layer</a:t>
            </a:r>
          </a:p>
          <a:p>
            <a:pPr marL="914400" lvl="1" indent="-457200">
              <a:buFont typeface="Arial" panose="020B0604020202020204" pitchFamily="34" charset="0"/>
              <a:buChar char="•"/>
            </a:pPr>
            <a:endParaRPr lang="en-US" sz="3200" dirty="0">
              <a:solidFill>
                <a:srgbClr val="043685"/>
              </a:solidFill>
            </a:endParaRPr>
          </a:p>
        </p:txBody>
      </p:sp>
      <p:pic>
        <p:nvPicPr>
          <p:cNvPr id="4" name="Picture 3">
            <a:extLst>
              <a:ext uri="{FF2B5EF4-FFF2-40B4-BE49-F238E27FC236}">
                <a16:creationId xmlns:a16="http://schemas.microsoft.com/office/drawing/2014/main" id="{64B6FE33-577E-42D7-8362-4CED377161D9}"/>
              </a:ext>
            </a:extLst>
          </p:cNvPr>
          <p:cNvPicPr>
            <a:picLocks noChangeAspect="1"/>
          </p:cNvPicPr>
          <p:nvPr/>
        </p:nvPicPr>
        <p:blipFill rotWithShape="1">
          <a:blip r:embed="rId3">
            <a:extLst>
              <a:ext uri="{28A0092B-C50C-407E-A947-70E740481C1C}">
                <a14:useLocalDpi xmlns:a14="http://schemas.microsoft.com/office/drawing/2010/main" val="0"/>
              </a:ext>
            </a:extLst>
          </a:blip>
          <a:srcRect b="72948"/>
          <a:stretch/>
        </p:blipFill>
        <p:spPr>
          <a:xfrm>
            <a:off x="6735482" y="1954602"/>
            <a:ext cx="4846918" cy="870676"/>
          </a:xfrm>
          <a:prstGeom prst="rect">
            <a:avLst/>
          </a:prstGeom>
        </p:spPr>
      </p:pic>
      <p:pic>
        <p:nvPicPr>
          <p:cNvPr id="7" name="Picture 6">
            <a:extLst>
              <a:ext uri="{FF2B5EF4-FFF2-40B4-BE49-F238E27FC236}">
                <a16:creationId xmlns:a16="http://schemas.microsoft.com/office/drawing/2014/main" id="{ECD43F7C-DFB4-4F4C-A9BD-4223457DA940}"/>
              </a:ext>
            </a:extLst>
          </p:cNvPr>
          <p:cNvPicPr>
            <a:picLocks noChangeAspect="1"/>
          </p:cNvPicPr>
          <p:nvPr/>
        </p:nvPicPr>
        <p:blipFill rotWithShape="1">
          <a:blip r:embed="rId4">
            <a:extLst>
              <a:ext uri="{28A0092B-C50C-407E-A947-70E740481C1C}">
                <a14:useLocalDpi xmlns:a14="http://schemas.microsoft.com/office/drawing/2010/main" val="0"/>
              </a:ext>
            </a:extLst>
          </a:blip>
          <a:srcRect t="76108"/>
          <a:stretch/>
        </p:blipFill>
        <p:spPr>
          <a:xfrm>
            <a:off x="6735482" y="3606457"/>
            <a:ext cx="4846918" cy="768967"/>
          </a:xfrm>
          <a:prstGeom prst="rect">
            <a:avLst/>
          </a:prstGeom>
        </p:spPr>
      </p:pic>
      <p:pic>
        <p:nvPicPr>
          <p:cNvPr id="13" name="Picture 12">
            <a:extLst>
              <a:ext uri="{FF2B5EF4-FFF2-40B4-BE49-F238E27FC236}">
                <a16:creationId xmlns:a16="http://schemas.microsoft.com/office/drawing/2014/main" id="{12C71D0B-FB92-4232-9AE4-0F1762A1F048}"/>
              </a:ext>
            </a:extLst>
          </p:cNvPr>
          <p:cNvPicPr>
            <a:picLocks noChangeAspect="1"/>
          </p:cNvPicPr>
          <p:nvPr/>
        </p:nvPicPr>
        <p:blipFill rotWithShape="1">
          <a:blip r:embed="rId3">
            <a:extLst>
              <a:ext uri="{28A0092B-C50C-407E-A947-70E740481C1C}">
                <a14:useLocalDpi xmlns:a14="http://schemas.microsoft.com/office/drawing/2010/main" val="0"/>
              </a:ext>
            </a:extLst>
          </a:blip>
          <a:srcRect b="72948"/>
          <a:stretch/>
        </p:blipFill>
        <p:spPr>
          <a:xfrm>
            <a:off x="6735482" y="4285927"/>
            <a:ext cx="4846918" cy="870676"/>
          </a:xfrm>
          <a:prstGeom prst="rect">
            <a:avLst/>
          </a:prstGeom>
          <a:ln w="38100" cap="sq">
            <a:noFill/>
            <a:prstDash val="solid"/>
            <a:miter lim="800000"/>
          </a:ln>
          <a:effectLst/>
        </p:spPr>
      </p:pic>
      <p:pic>
        <p:nvPicPr>
          <p:cNvPr id="14" name="Picture 13">
            <a:extLst>
              <a:ext uri="{FF2B5EF4-FFF2-40B4-BE49-F238E27FC236}">
                <a16:creationId xmlns:a16="http://schemas.microsoft.com/office/drawing/2014/main" id="{C4D20C0B-51C0-43E7-B9ED-DE93820B3869}"/>
              </a:ext>
            </a:extLst>
          </p:cNvPr>
          <p:cNvPicPr>
            <a:picLocks noChangeAspect="1"/>
          </p:cNvPicPr>
          <p:nvPr/>
        </p:nvPicPr>
        <p:blipFill rotWithShape="1">
          <a:blip r:embed="rId5">
            <a:extLst>
              <a:ext uri="{28A0092B-C50C-407E-A947-70E740481C1C}">
                <a14:useLocalDpi xmlns:a14="http://schemas.microsoft.com/office/drawing/2010/main" val="0"/>
              </a:ext>
            </a:extLst>
          </a:blip>
          <a:srcRect t="-6125" b="89588"/>
          <a:stretch/>
        </p:blipFill>
        <p:spPr>
          <a:xfrm rot="10800000">
            <a:off x="6735482" y="1908605"/>
            <a:ext cx="4846918" cy="532190"/>
          </a:xfrm>
          <a:prstGeom prst="rect">
            <a:avLst/>
          </a:prstGeom>
        </p:spPr>
      </p:pic>
      <p:pic>
        <p:nvPicPr>
          <p:cNvPr id="11" name="Picture 10">
            <a:extLst>
              <a:ext uri="{FF2B5EF4-FFF2-40B4-BE49-F238E27FC236}">
                <a16:creationId xmlns:a16="http://schemas.microsoft.com/office/drawing/2014/main" id="{4B1D1C50-530E-436B-8667-898000B7944F}"/>
              </a:ext>
            </a:extLst>
          </p:cNvPr>
          <p:cNvPicPr>
            <a:picLocks noChangeAspect="1"/>
          </p:cNvPicPr>
          <p:nvPr/>
        </p:nvPicPr>
        <p:blipFill rotWithShape="1">
          <a:blip r:embed="rId6">
            <a:extLst>
              <a:ext uri="{28A0092B-C50C-407E-A947-70E740481C1C}">
                <a14:useLocalDpi xmlns:a14="http://schemas.microsoft.com/office/drawing/2010/main" val="0"/>
              </a:ext>
            </a:extLst>
          </a:blip>
          <a:srcRect l="21780" t="52329" r="8714" b="34246"/>
          <a:stretch/>
        </p:blipFill>
        <p:spPr>
          <a:xfrm>
            <a:off x="6735482" y="3369148"/>
            <a:ext cx="4846918" cy="621792"/>
          </a:xfrm>
          <a:prstGeom prst="rect">
            <a:avLst/>
          </a:prstGeom>
        </p:spPr>
      </p:pic>
      <p:pic>
        <p:nvPicPr>
          <p:cNvPr id="9" name="Picture 8">
            <a:extLst>
              <a:ext uri="{FF2B5EF4-FFF2-40B4-BE49-F238E27FC236}">
                <a16:creationId xmlns:a16="http://schemas.microsoft.com/office/drawing/2014/main" id="{63F63E0E-F5AD-4835-A0FE-3821F74793B9}"/>
              </a:ext>
            </a:extLst>
          </p:cNvPr>
          <p:cNvPicPr>
            <a:picLocks noChangeAspect="1"/>
          </p:cNvPicPr>
          <p:nvPr/>
        </p:nvPicPr>
        <p:blipFill rotWithShape="1">
          <a:blip r:embed="rId7">
            <a:extLst>
              <a:ext uri="{28A0092B-C50C-407E-A947-70E740481C1C}">
                <a14:useLocalDpi xmlns:a14="http://schemas.microsoft.com/office/drawing/2010/main" val="0"/>
              </a:ext>
            </a:extLst>
          </a:blip>
          <a:srcRect l="10059" t="24804" r="18474" b="55734"/>
          <a:stretch/>
        </p:blipFill>
        <p:spPr>
          <a:xfrm>
            <a:off x="6735482" y="2775885"/>
            <a:ext cx="4846918" cy="879965"/>
          </a:xfrm>
          <a:prstGeom prst="rect">
            <a:avLst/>
          </a:prstGeom>
        </p:spPr>
      </p:pic>
      <p:sp>
        <p:nvSpPr>
          <p:cNvPr id="3" name="Rectangle 2">
            <a:extLst>
              <a:ext uri="{FF2B5EF4-FFF2-40B4-BE49-F238E27FC236}">
                <a16:creationId xmlns:a16="http://schemas.microsoft.com/office/drawing/2014/main" id="{712C6D23-826B-41E6-826E-18A25C1E6F8D}"/>
              </a:ext>
            </a:extLst>
          </p:cNvPr>
          <p:cNvSpPr/>
          <p:nvPr/>
        </p:nvSpPr>
        <p:spPr>
          <a:xfrm>
            <a:off x="6735482" y="1908605"/>
            <a:ext cx="4846918" cy="3247998"/>
          </a:xfrm>
          <a:prstGeom prst="rect">
            <a:avLst/>
          </a:prstGeom>
          <a:noFill/>
          <a:ln>
            <a:solidFill>
              <a:srgbClr val="1039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D44694F-4F2A-4E13-A0E1-97AE74659D97}"/>
              </a:ext>
            </a:extLst>
          </p:cNvPr>
          <p:cNvPicPr>
            <a:picLocks noChangeAspect="1"/>
          </p:cNvPicPr>
          <p:nvPr/>
        </p:nvPicPr>
        <p:blipFill rotWithShape="1">
          <a:blip r:embed="rId5">
            <a:extLst>
              <a:ext uri="{28A0092B-C50C-407E-A947-70E740481C1C}">
                <a14:useLocalDpi xmlns:a14="http://schemas.microsoft.com/office/drawing/2010/main" val="0"/>
              </a:ext>
            </a:extLst>
          </a:blip>
          <a:srcRect t="-6125" b="89588"/>
          <a:stretch/>
        </p:blipFill>
        <p:spPr>
          <a:xfrm rot="10800000">
            <a:off x="6735482" y="2775885"/>
            <a:ext cx="4846918" cy="693825"/>
          </a:xfrm>
          <a:prstGeom prst="rect">
            <a:avLst/>
          </a:prstGeom>
        </p:spPr>
      </p:pic>
    </p:spTree>
    <p:extLst>
      <p:ext uri="{BB962C8B-B14F-4D97-AF65-F5344CB8AC3E}">
        <p14:creationId xmlns:p14="http://schemas.microsoft.com/office/powerpoint/2010/main" val="18819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984B1-07D9-4E04-A421-EBE6E36B7199}"/>
              </a:ext>
            </a:extLst>
          </p:cNvPr>
          <p:cNvPicPr>
            <a:picLocks noChangeAspect="1"/>
          </p:cNvPicPr>
          <p:nvPr/>
        </p:nvPicPr>
        <p:blipFill rotWithShape="1">
          <a:blip r:embed="rId3"/>
          <a:srcRect b="8149"/>
          <a:stretch/>
        </p:blipFill>
        <p:spPr>
          <a:xfrm>
            <a:off x="0" y="12192"/>
            <a:ext cx="12192000" cy="6071616"/>
          </a:xfrm>
          <a:prstGeom prst="rect">
            <a:avLst/>
          </a:prstGeom>
        </p:spPr>
      </p:pic>
    </p:spTree>
    <p:extLst>
      <p:ext uri="{BB962C8B-B14F-4D97-AF65-F5344CB8AC3E}">
        <p14:creationId xmlns:p14="http://schemas.microsoft.com/office/powerpoint/2010/main" val="2593168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387" y="475400"/>
            <a:ext cx="9287343" cy="1077458"/>
          </a:xfrm>
        </p:spPr>
        <p:txBody>
          <a:bodyPr>
            <a:normAutofit/>
          </a:bodyPr>
          <a:lstStyle/>
          <a:p>
            <a:r>
              <a:rPr lang="en-US" sz="4400" b="1" dirty="0">
                <a:latin typeface="Klavika Bd" panose="02000803050000020004" pitchFamily="50" charset="0"/>
              </a:rPr>
              <a:t>What’s on the Menu?</a:t>
            </a:r>
          </a:p>
        </p:txBody>
      </p:sp>
      <p:graphicFrame>
        <p:nvGraphicFramePr>
          <p:cNvPr id="4" name="Table 3">
            <a:extLst>
              <a:ext uri="{FF2B5EF4-FFF2-40B4-BE49-F238E27FC236}">
                <a16:creationId xmlns:a16="http://schemas.microsoft.com/office/drawing/2014/main" id="{D0E7B2D5-5193-4D25-BB4D-D24C7CFD0C47}"/>
              </a:ext>
            </a:extLst>
          </p:cNvPr>
          <p:cNvGraphicFramePr>
            <a:graphicFrameLocks noGrp="1"/>
          </p:cNvGraphicFramePr>
          <p:nvPr>
            <p:extLst>
              <p:ext uri="{D42A27DB-BD31-4B8C-83A1-F6EECF244321}">
                <p14:modId xmlns:p14="http://schemas.microsoft.com/office/powerpoint/2010/main" val="2041227657"/>
              </p:ext>
            </p:extLst>
          </p:nvPr>
        </p:nvGraphicFramePr>
        <p:xfrm>
          <a:off x="796426" y="1878713"/>
          <a:ext cx="10579263" cy="3291840"/>
        </p:xfrm>
        <a:graphic>
          <a:graphicData uri="http://schemas.openxmlformats.org/drawingml/2006/table">
            <a:tbl>
              <a:tblPr firstRow="1" bandRow="1">
                <a:solidFill>
                  <a:srgbClr val="FFCC99"/>
                </a:solidFill>
                <a:tableStyleId>{F5AB1C69-6EDB-4FF4-983F-18BD219EF322}</a:tableStyleId>
              </a:tblPr>
              <a:tblGrid>
                <a:gridCol w="5046562">
                  <a:extLst>
                    <a:ext uri="{9D8B030D-6E8A-4147-A177-3AD203B41FA5}">
                      <a16:colId xmlns:a16="http://schemas.microsoft.com/office/drawing/2014/main" val="2660013064"/>
                    </a:ext>
                  </a:extLst>
                </a:gridCol>
                <a:gridCol w="474562">
                  <a:extLst>
                    <a:ext uri="{9D8B030D-6E8A-4147-A177-3AD203B41FA5}">
                      <a16:colId xmlns:a16="http://schemas.microsoft.com/office/drawing/2014/main" val="933558425"/>
                    </a:ext>
                  </a:extLst>
                </a:gridCol>
                <a:gridCol w="5058139">
                  <a:extLst>
                    <a:ext uri="{9D8B030D-6E8A-4147-A177-3AD203B41FA5}">
                      <a16:colId xmlns:a16="http://schemas.microsoft.com/office/drawing/2014/main" val="970455167"/>
                    </a:ext>
                  </a:extLst>
                </a:gridCol>
              </a:tblGrid>
              <a:tr h="370840">
                <a:tc>
                  <a:txBody>
                    <a:bodyPr/>
                    <a:lstStyle/>
                    <a:p>
                      <a:pPr algn="ctr"/>
                      <a:r>
                        <a:rPr lang="en-US" sz="4000" dirty="0">
                          <a:latin typeface="+mj-lt"/>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934"/>
                    </a:solidFill>
                  </a:tcPr>
                </a:tc>
                <a:tc>
                  <a:txBody>
                    <a:bodyPr/>
                    <a:lstStyle/>
                    <a:p>
                      <a:pPr algn="ctr"/>
                      <a:endParaRPr lang="en-US" sz="40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dirty="0">
                          <a:latin typeface="+mj-lt"/>
                        </a:rPr>
                        <a:t>No Thanks…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110003232"/>
                  </a:ext>
                </a:extLst>
              </a:tr>
              <a:tr h="370840">
                <a:tc>
                  <a:txBody>
                    <a:bodyPr/>
                    <a:lstStyle/>
                    <a:p>
                      <a:pPr marL="457200" indent="-457200">
                        <a:buFont typeface="Wingdings" panose="05000000000000000000" pitchFamily="2" charset="2"/>
                        <a:buChar char="ü"/>
                      </a:pPr>
                      <a:r>
                        <a:rPr lang="en-US" sz="2800" b="1" dirty="0">
                          <a:solidFill>
                            <a:srgbClr val="007934"/>
                          </a:solidFill>
                          <a:latin typeface="+mj-lt"/>
                        </a:rPr>
                        <a:t>Leafy Greens &amp; Veggies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Wingdings" panose="05000000000000000000" pitchFamily="2" charset="2"/>
                        <a:buChar char="ü"/>
                      </a:pPr>
                      <a:endParaRPr lang="en-US" sz="2800" b="1" dirty="0">
                        <a:solidFill>
                          <a:schemeClr val="accent6">
                            <a:lumMod val="75000"/>
                          </a:schemeClr>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Calibri" panose="020F0502020204030204" pitchFamily="34" charset="0"/>
                        <a:buChar char="X"/>
                      </a:pPr>
                      <a:r>
                        <a:rPr lang="en-US" sz="2800" b="1" dirty="0">
                          <a:solidFill>
                            <a:schemeClr val="accent6">
                              <a:lumMod val="75000"/>
                            </a:schemeClr>
                          </a:solidFill>
                          <a:latin typeface="+mj-lt"/>
                        </a:rPr>
                        <a:t>Garlic &amp; Onions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410439"/>
                  </a:ext>
                </a:extLst>
              </a:tr>
              <a:tr h="370840">
                <a:tc>
                  <a:txBody>
                    <a:bodyPr/>
                    <a:lstStyle/>
                    <a:p>
                      <a:pPr marL="457200" indent="-457200">
                        <a:buFont typeface="Wingdings" panose="05000000000000000000" pitchFamily="2" charset="2"/>
                        <a:buChar char="ü"/>
                      </a:pPr>
                      <a:r>
                        <a:rPr lang="en-US" sz="2800" b="1" dirty="0">
                          <a:solidFill>
                            <a:srgbClr val="007934"/>
                          </a:solidFill>
                          <a:latin typeface="+mj-lt"/>
                        </a:rPr>
                        <a:t>Fruits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Wingdings" panose="05000000000000000000" pitchFamily="2" charset="2"/>
                        <a:buChar char="ü"/>
                      </a:pPr>
                      <a:endParaRPr lang="en-US" sz="2800" b="1" dirty="0">
                        <a:solidFill>
                          <a:schemeClr val="accent6">
                            <a:lumMod val="75000"/>
                          </a:schemeClr>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Calibri" panose="020F0502020204030204" pitchFamily="34" charset="0"/>
                        <a:buChar char="X"/>
                      </a:pPr>
                      <a:r>
                        <a:rPr lang="en-US" sz="2800" b="1" dirty="0">
                          <a:solidFill>
                            <a:schemeClr val="accent6">
                              <a:lumMod val="75000"/>
                            </a:schemeClr>
                          </a:solidFill>
                          <a:latin typeface="+mj-lt"/>
                        </a:rPr>
                        <a:t>Citrus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4759439"/>
                  </a:ext>
                </a:extLst>
              </a:tr>
              <a:tr h="370840">
                <a:tc>
                  <a:txBody>
                    <a:bodyPr/>
                    <a:lstStyle/>
                    <a:p>
                      <a:pPr marL="457200" indent="-457200">
                        <a:buFont typeface="Wingdings" panose="05000000000000000000" pitchFamily="2" charset="2"/>
                        <a:buChar char="ü"/>
                      </a:pPr>
                      <a:r>
                        <a:rPr lang="en-US" sz="2800" b="1" dirty="0">
                          <a:solidFill>
                            <a:srgbClr val="007934"/>
                          </a:solidFill>
                          <a:latin typeface="+mj-lt"/>
                        </a:rPr>
                        <a:t>Grounds, Filters, &amp; Bags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Wingdings" panose="05000000000000000000" pitchFamily="2" charset="2"/>
                        <a:buChar char="ü"/>
                      </a:pPr>
                      <a:endParaRPr lang="en-US" sz="2800" b="1" dirty="0">
                        <a:solidFill>
                          <a:schemeClr val="accent6">
                            <a:lumMod val="75000"/>
                          </a:schemeClr>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Calibri" panose="020F0502020204030204" pitchFamily="34" charset="0"/>
                        <a:buChar char="X"/>
                      </a:pPr>
                      <a:r>
                        <a:rPr lang="en-US" sz="2800" b="1" dirty="0">
                          <a:solidFill>
                            <a:schemeClr val="accent6">
                              <a:lumMod val="75000"/>
                            </a:schemeClr>
                          </a:solidFill>
                          <a:latin typeface="+mj-lt"/>
                        </a:rPr>
                        <a:t>Processed &amp; Sugary Food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724720"/>
                  </a:ext>
                </a:extLst>
              </a:tr>
              <a:tr h="0">
                <a:tc>
                  <a:txBody>
                    <a:bodyPr/>
                    <a:lstStyle/>
                    <a:p>
                      <a:pPr marL="457200" indent="-457200">
                        <a:buFont typeface="Wingdings" panose="05000000000000000000" pitchFamily="2" charset="2"/>
                        <a:buChar char="ü"/>
                      </a:pPr>
                      <a:r>
                        <a:rPr lang="en-US" sz="2800" b="1" dirty="0">
                          <a:solidFill>
                            <a:srgbClr val="007934"/>
                          </a:solidFill>
                          <a:latin typeface="+mj-lt"/>
                        </a:rPr>
                        <a:t>Brown paper &amp; Newspaper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Wingdings" panose="05000000000000000000" pitchFamily="2" charset="2"/>
                        <a:buChar char="ü"/>
                      </a:pPr>
                      <a:endParaRPr lang="en-US" sz="2800" b="1" dirty="0">
                        <a:solidFill>
                          <a:schemeClr val="accent6">
                            <a:lumMod val="75000"/>
                          </a:schemeClr>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Calibri" panose="020F0502020204030204" pitchFamily="34" charset="0"/>
                        <a:buChar char="X"/>
                      </a:pPr>
                      <a:r>
                        <a:rPr lang="en-US" sz="2800" b="1" dirty="0">
                          <a:solidFill>
                            <a:schemeClr val="accent6">
                              <a:lumMod val="75000"/>
                            </a:schemeClr>
                          </a:solidFill>
                          <a:latin typeface="+mj-lt"/>
                        </a:rPr>
                        <a:t>Bread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5057714"/>
                  </a:ext>
                </a:extLst>
              </a:tr>
              <a:tr h="370840">
                <a:tc>
                  <a:txBody>
                    <a:bodyPr/>
                    <a:lstStyle/>
                    <a:p>
                      <a:pPr marL="457200" indent="-457200">
                        <a:buFont typeface="Wingdings" panose="05000000000000000000" pitchFamily="2" charset="2"/>
                        <a:buChar char="ü"/>
                      </a:pPr>
                      <a:r>
                        <a:rPr lang="en-US" sz="2800" b="1" dirty="0">
                          <a:solidFill>
                            <a:srgbClr val="007934"/>
                          </a:solidFill>
                          <a:latin typeface="+mj-lt"/>
                        </a:rPr>
                        <a:t>Crushed Eggshells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Wingdings" panose="05000000000000000000" pitchFamily="2" charset="2"/>
                        <a:buChar char="ü"/>
                      </a:pPr>
                      <a:endParaRPr lang="en-US" sz="2800" b="1" dirty="0">
                        <a:solidFill>
                          <a:schemeClr val="accent6">
                            <a:lumMod val="75000"/>
                          </a:schemeClr>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indent="-457200">
                        <a:buFont typeface="Calibri" panose="020F0502020204030204" pitchFamily="34" charset="0"/>
                        <a:buChar char="X"/>
                      </a:pPr>
                      <a:r>
                        <a:rPr lang="en-US" sz="2800" b="1" dirty="0">
                          <a:solidFill>
                            <a:schemeClr val="accent6">
                              <a:lumMod val="75000"/>
                            </a:schemeClr>
                          </a:solidFill>
                          <a:latin typeface="+mj-lt"/>
                        </a:rPr>
                        <a:t>Meat or Dairy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360038"/>
                  </a:ext>
                </a:extLst>
              </a:tr>
            </a:tbl>
          </a:graphicData>
        </a:graphic>
      </p:graphicFrame>
    </p:spTree>
    <p:extLst>
      <p:ext uri="{BB962C8B-B14F-4D97-AF65-F5344CB8AC3E}">
        <p14:creationId xmlns:p14="http://schemas.microsoft.com/office/powerpoint/2010/main" val="403229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bwMode="auto">
          <a:xfrm>
            <a:off x="828090" y="1832987"/>
            <a:ext cx="675443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595959"/>
              </a:buClr>
              <a:buFont typeface="Arial" charset="0"/>
              <a:buChar char="•"/>
              <a:defRPr sz="2400" kern="1200">
                <a:solidFill>
                  <a:srgbClr val="404040"/>
                </a:solidFill>
                <a:latin typeface="+mn-lt"/>
                <a:ea typeface="+mn-ea"/>
                <a:cs typeface="+mn-cs"/>
              </a:defRPr>
            </a:lvl1pPr>
            <a:lvl2pPr marL="742950" indent="-285750" algn="l" rtl="0" eaLnBrk="1" fontAlgn="base" hangingPunct="1">
              <a:spcBef>
                <a:spcPct val="20000"/>
              </a:spcBef>
              <a:spcAft>
                <a:spcPct val="0"/>
              </a:spcAft>
              <a:buClr>
                <a:srgbClr val="595959"/>
              </a:buClr>
              <a:buFont typeface="Arial" charset="0"/>
              <a:buChar char="•"/>
              <a:defRPr kern="1200">
                <a:solidFill>
                  <a:srgbClr val="404040"/>
                </a:solidFill>
                <a:latin typeface="+mn-lt"/>
                <a:ea typeface="+mn-ea"/>
                <a:cs typeface="+mn-cs"/>
              </a:defRPr>
            </a:lvl2pPr>
            <a:lvl3pPr marL="1143000" indent="-228600" algn="l" rtl="0" eaLnBrk="1" fontAlgn="base" hangingPunct="1">
              <a:spcBef>
                <a:spcPct val="20000"/>
              </a:spcBef>
              <a:spcAft>
                <a:spcPct val="0"/>
              </a:spcAft>
              <a:buClr>
                <a:srgbClr val="595959"/>
              </a:buClr>
              <a:buFont typeface="Arial" charset="0"/>
              <a:buChar char="•"/>
              <a:defRPr sz="2000" kern="1200">
                <a:solidFill>
                  <a:srgbClr val="404040"/>
                </a:solidFill>
                <a:latin typeface="+mn-lt"/>
                <a:ea typeface="+mn-ea"/>
                <a:cs typeface="+mn-cs"/>
              </a:defRPr>
            </a:lvl3pPr>
            <a:lvl4pPr marL="1600200" indent="-228600" algn="l" rtl="0" eaLnBrk="1" fontAlgn="base" hangingPunct="1">
              <a:spcBef>
                <a:spcPct val="20000"/>
              </a:spcBef>
              <a:spcAft>
                <a:spcPct val="0"/>
              </a:spcAft>
              <a:buClr>
                <a:srgbClr val="595959"/>
              </a:buClr>
              <a:buFont typeface="Arial" charset="0"/>
              <a:buChar char="•"/>
              <a:defRPr kern="1200">
                <a:solidFill>
                  <a:srgbClr val="404040"/>
                </a:solidFill>
                <a:latin typeface="+mn-lt"/>
                <a:ea typeface="+mn-ea"/>
                <a:cs typeface="+mn-cs"/>
              </a:defRPr>
            </a:lvl4pPr>
            <a:lvl5pPr marL="2057400" indent="-228600" algn="l" rtl="0" eaLnBrk="1" fontAlgn="base" hangingPunct="1">
              <a:spcBef>
                <a:spcPct val="20000"/>
              </a:spcBef>
              <a:spcAft>
                <a:spcPct val="0"/>
              </a:spcAft>
              <a:buClr>
                <a:srgbClr val="595959"/>
              </a:buClr>
              <a:buFont typeface="Arial" charset="0"/>
              <a:buChar char="•"/>
              <a:defRPr sz="1600" kern="1200">
                <a:solidFill>
                  <a:srgbClr val="4040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marR="0" lvl="0" indent="-457189" algn="l" defTabSz="1219170" rtl="0" eaLnBrk="1" fontAlgn="base" latinLnBrk="0" hangingPunct="1">
              <a:lnSpc>
                <a:spcPct val="100000"/>
              </a:lnSpc>
              <a:spcBef>
                <a:spcPct val="20000"/>
              </a:spcBef>
              <a:spcAft>
                <a:spcPct val="0"/>
              </a:spcAft>
              <a:buClr>
                <a:srgbClr val="595959"/>
              </a:buClr>
              <a:buSzTx/>
              <a:buFont typeface="Arial" charset="0"/>
              <a:buChar char="•"/>
              <a:tabLst/>
              <a:defRPr/>
            </a:pPr>
            <a:endParaRPr kumimoji="0" lang="en-US" sz="3733" b="1" i="0" u="none" strike="noStrike" kern="1200" cap="none" spc="0" normalizeH="0" baseline="0" noProof="0">
              <a:ln>
                <a:noFill/>
              </a:ln>
              <a:solidFill>
                <a:srgbClr val="76777B"/>
              </a:solidFill>
              <a:effectLst/>
              <a:uLnTx/>
              <a:uFillTx/>
              <a:latin typeface="Abel" panose="02000506030000020004" pitchFamily="2" charset="0"/>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131" y="3785393"/>
            <a:ext cx="6113900" cy="174682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803" r="5638"/>
          <a:stretch/>
        </p:blipFill>
        <p:spPr>
          <a:xfrm>
            <a:off x="599180" y="3447288"/>
            <a:ext cx="2844800" cy="2417187"/>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367" t="12722" r="7636" b="4622"/>
          <a:stretch/>
        </p:blipFill>
        <p:spPr>
          <a:xfrm>
            <a:off x="2851417" y="375108"/>
            <a:ext cx="2235201" cy="293317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3792" r="34176"/>
          <a:stretch/>
        </p:blipFill>
        <p:spPr>
          <a:xfrm>
            <a:off x="3615920" y="3447288"/>
            <a:ext cx="1524000" cy="2417187"/>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4339" r="51051" b="6250"/>
          <a:stretch/>
        </p:blipFill>
        <p:spPr>
          <a:xfrm>
            <a:off x="599181" y="381000"/>
            <a:ext cx="2089391" cy="2927280"/>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0317" r="29882"/>
          <a:stretch/>
        </p:blipFill>
        <p:spPr>
          <a:xfrm>
            <a:off x="5249463" y="378697"/>
            <a:ext cx="1750379" cy="2931885"/>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41107" t="37410" b="1142"/>
          <a:stretch/>
        </p:blipFill>
        <p:spPr>
          <a:xfrm>
            <a:off x="7162687" y="375108"/>
            <a:ext cx="2037991" cy="1435812"/>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24401" r="34169" b="7037"/>
          <a:stretch/>
        </p:blipFill>
        <p:spPr>
          <a:xfrm>
            <a:off x="9376748" y="375108"/>
            <a:ext cx="1966981" cy="2933172"/>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t="1890" b="435"/>
          <a:stretch/>
        </p:blipFill>
        <p:spPr>
          <a:xfrm>
            <a:off x="7169306" y="1981200"/>
            <a:ext cx="2037985" cy="1327080"/>
          </a:xfrm>
          <a:prstGeom prst="rect">
            <a:avLst/>
          </a:prstGeom>
        </p:spPr>
      </p:pic>
    </p:spTree>
    <p:extLst>
      <p:ext uri="{BB962C8B-B14F-4D97-AF65-F5344CB8AC3E}">
        <p14:creationId xmlns:p14="http://schemas.microsoft.com/office/powerpoint/2010/main" val="367639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B5E3D6-C61F-451C-9958-E2CD43EB7A3D}"/>
              </a:ext>
            </a:extLst>
          </p:cNvPr>
          <p:cNvSpPr/>
          <p:nvPr/>
        </p:nvSpPr>
        <p:spPr>
          <a:xfrm>
            <a:off x="8140683" y="3311600"/>
            <a:ext cx="4089998" cy="646331"/>
          </a:xfrm>
          <a:prstGeom prst="rect">
            <a:avLst/>
          </a:prstGeom>
          <a:solidFill>
            <a:schemeClr val="bg1"/>
          </a:solidFill>
        </p:spPr>
        <p:txBody>
          <a:bodyPr wrap="square">
            <a:spAutoFit/>
          </a:bodyPr>
          <a:lstStyle/>
          <a:p>
            <a:pPr algn="ctr"/>
            <a:r>
              <a:rPr lang="en-US" sz="3600" b="1" dirty="0">
                <a:solidFill>
                  <a:srgbClr val="043685"/>
                </a:solidFill>
                <a:latin typeface="Klavika Bd" panose="02000803050000020004" pitchFamily="50" charset="0"/>
              </a:rPr>
              <a:t>Compostable</a:t>
            </a:r>
            <a:endParaRPr lang="en-US" sz="3600" dirty="0">
              <a:solidFill>
                <a:srgbClr val="043685"/>
              </a:solidFill>
              <a:latin typeface="Klavika Bd" panose="02000803050000020004" pitchFamily="50" charset="0"/>
            </a:endParaRPr>
          </a:p>
        </p:txBody>
      </p:sp>
      <p:sp>
        <p:nvSpPr>
          <p:cNvPr id="13" name="Rectangle 12">
            <a:extLst>
              <a:ext uri="{FF2B5EF4-FFF2-40B4-BE49-F238E27FC236}">
                <a16:creationId xmlns:a16="http://schemas.microsoft.com/office/drawing/2014/main" id="{949BDCD3-F9C3-4752-BD47-98B74A4B1FF5}"/>
              </a:ext>
            </a:extLst>
          </p:cNvPr>
          <p:cNvSpPr/>
          <p:nvPr/>
        </p:nvSpPr>
        <p:spPr>
          <a:xfrm>
            <a:off x="-110189" y="3294100"/>
            <a:ext cx="4089998" cy="646331"/>
          </a:xfrm>
          <a:prstGeom prst="rect">
            <a:avLst/>
          </a:prstGeom>
          <a:solidFill>
            <a:schemeClr val="bg1"/>
          </a:solidFill>
        </p:spPr>
        <p:txBody>
          <a:bodyPr wrap="square">
            <a:spAutoFit/>
          </a:bodyPr>
          <a:lstStyle/>
          <a:p>
            <a:pPr algn="ctr"/>
            <a:r>
              <a:rPr lang="en-US" sz="3600" b="1" dirty="0">
                <a:solidFill>
                  <a:srgbClr val="043685"/>
                </a:solidFill>
                <a:latin typeface="Klavika Bd" panose="02000803050000020004" pitchFamily="50" charset="0"/>
              </a:rPr>
              <a:t>Biodegradable</a:t>
            </a:r>
            <a:endParaRPr lang="en-US" sz="3600" dirty="0">
              <a:solidFill>
                <a:srgbClr val="043685"/>
              </a:solidFill>
              <a:latin typeface="Klavika Bd" panose="02000803050000020004" pitchFamily="50" charset="0"/>
            </a:endParaRPr>
          </a:p>
        </p:txBody>
      </p:sp>
      <p:pic>
        <p:nvPicPr>
          <p:cNvPr id="4" name="Picture 3" descr="Recyclable vs. &lt;strong&gt;Biodegradable&lt;/strong&gt; vs. Compostable - Norwex Movement"/>
          <p:cNvPicPr>
            <a:picLocks noChangeAspect="1"/>
          </p:cNvPicPr>
          <p:nvPr/>
        </p:nvPicPr>
        <p:blipFill rotWithShape="1">
          <a:blip r:embed="rId3">
            <a:extLst>
              <a:ext uri="{28A0092B-C50C-407E-A947-70E740481C1C}">
                <a14:useLocalDpi xmlns:a14="http://schemas.microsoft.com/office/drawing/2010/main" val="0"/>
              </a:ext>
            </a:extLst>
          </a:blip>
          <a:srcRect l="36222" t="3145" r="28631" b="18764"/>
          <a:stretch/>
        </p:blipFill>
        <p:spPr>
          <a:xfrm>
            <a:off x="3468592" y="1244792"/>
            <a:ext cx="3070980" cy="4572000"/>
          </a:xfrm>
          <a:prstGeom prst="rect">
            <a:avLst/>
          </a:prstGeom>
        </p:spPr>
      </p:pic>
      <p:pic>
        <p:nvPicPr>
          <p:cNvPr id="6" name="Picture 5" descr="Can ﻿﻿﻿BioPlastics flourish in In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994" y="3651983"/>
            <a:ext cx="2298441" cy="2336749"/>
          </a:xfrm>
          <a:prstGeom prst="rect">
            <a:avLst/>
          </a:prstGeom>
        </p:spPr>
      </p:pic>
      <p:pic>
        <p:nvPicPr>
          <p:cNvPr id="8" name="Picture 7" descr="Recyclable vs. &lt;strong&gt;Biodegradable&lt;/strong&gt; vs. Compostable - Norwex Movement"/>
          <p:cNvPicPr>
            <a:picLocks noChangeAspect="1"/>
          </p:cNvPicPr>
          <p:nvPr/>
        </p:nvPicPr>
        <p:blipFill rotWithShape="1">
          <a:blip r:embed="rId3">
            <a:extLst>
              <a:ext uri="{28A0092B-C50C-407E-A947-70E740481C1C}">
                <a14:useLocalDpi xmlns:a14="http://schemas.microsoft.com/office/drawing/2010/main" val="0"/>
              </a:ext>
            </a:extLst>
          </a:blip>
          <a:srcRect l="69768" t="25705" r="2325" b="36118"/>
          <a:stretch/>
        </p:blipFill>
        <p:spPr>
          <a:xfrm>
            <a:off x="6704413" y="1746028"/>
            <a:ext cx="2133600" cy="1955800"/>
          </a:xfrm>
          <a:prstGeom prst="rect">
            <a:avLst/>
          </a:prstGeom>
        </p:spPr>
      </p:pic>
      <p:sp>
        <p:nvSpPr>
          <p:cNvPr id="2" name="Rectangle 1">
            <a:extLst>
              <a:ext uri="{FF2B5EF4-FFF2-40B4-BE49-F238E27FC236}">
                <a16:creationId xmlns:a16="http://schemas.microsoft.com/office/drawing/2014/main" id="{0B878928-8F57-496F-932B-0E85D43EC59A}"/>
              </a:ext>
            </a:extLst>
          </p:cNvPr>
          <p:cNvSpPr/>
          <p:nvPr/>
        </p:nvSpPr>
        <p:spPr>
          <a:xfrm>
            <a:off x="2614415" y="4820357"/>
            <a:ext cx="4089998" cy="646331"/>
          </a:xfrm>
          <a:prstGeom prst="rect">
            <a:avLst/>
          </a:prstGeom>
          <a:solidFill>
            <a:schemeClr val="bg1"/>
          </a:solidFill>
        </p:spPr>
        <p:txBody>
          <a:bodyPr wrap="square">
            <a:spAutoFit/>
          </a:bodyPr>
          <a:lstStyle/>
          <a:p>
            <a:pPr algn="ctr"/>
            <a:endParaRPr lang="en-US" sz="3600" dirty="0">
              <a:solidFill>
                <a:srgbClr val="043685"/>
              </a:solidFill>
              <a:latin typeface="Klavika Bd" panose="02000803050000020004" pitchFamily="50" charset="0"/>
            </a:endParaRPr>
          </a:p>
        </p:txBody>
      </p:sp>
      <p:sp>
        <p:nvSpPr>
          <p:cNvPr id="9" name="Rectangle 8">
            <a:extLst>
              <a:ext uri="{FF2B5EF4-FFF2-40B4-BE49-F238E27FC236}">
                <a16:creationId xmlns:a16="http://schemas.microsoft.com/office/drawing/2014/main" id="{18ED6827-DED9-4430-A59E-788CCCE8D02C}"/>
              </a:ext>
            </a:extLst>
          </p:cNvPr>
          <p:cNvSpPr/>
          <p:nvPr/>
        </p:nvSpPr>
        <p:spPr>
          <a:xfrm>
            <a:off x="5741454" y="5611119"/>
            <a:ext cx="4089998" cy="400110"/>
          </a:xfrm>
          <a:prstGeom prst="rect">
            <a:avLst/>
          </a:prstGeom>
          <a:solidFill>
            <a:schemeClr val="bg1"/>
          </a:solidFill>
        </p:spPr>
        <p:txBody>
          <a:bodyPr wrap="square">
            <a:spAutoFit/>
          </a:bodyPr>
          <a:lstStyle/>
          <a:p>
            <a:pPr algn="ctr"/>
            <a:endParaRPr lang="en-US" sz="2000" dirty="0">
              <a:solidFill>
                <a:srgbClr val="043685"/>
              </a:solidFill>
              <a:latin typeface="Klavika Bd" panose="02000803050000020004" pitchFamily="50" charset="0"/>
            </a:endParaRPr>
          </a:p>
        </p:txBody>
      </p:sp>
      <p:sp>
        <p:nvSpPr>
          <p:cNvPr id="3" name="Rectangle 2">
            <a:extLst>
              <a:ext uri="{FF2B5EF4-FFF2-40B4-BE49-F238E27FC236}">
                <a16:creationId xmlns:a16="http://schemas.microsoft.com/office/drawing/2014/main" id="{D22564C0-7A0F-4E17-BA2E-412E7B1D11F1}"/>
              </a:ext>
            </a:extLst>
          </p:cNvPr>
          <p:cNvSpPr/>
          <p:nvPr/>
        </p:nvSpPr>
        <p:spPr>
          <a:xfrm>
            <a:off x="5957084" y="3440218"/>
            <a:ext cx="845141" cy="523220"/>
          </a:xfrm>
          <a:prstGeom prst="rect">
            <a:avLst/>
          </a:prstGeom>
          <a:solidFill>
            <a:schemeClr val="bg1"/>
          </a:solidFill>
        </p:spPr>
        <p:txBody>
          <a:bodyPr wrap="square">
            <a:spAutoFit/>
          </a:bodyPr>
          <a:lstStyle/>
          <a:p>
            <a:r>
              <a:rPr lang="en-US" sz="2800" b="1" dirty="0">
                <a:solidFill>
                  <a:srgbClr val="043685"/>
                </a:solidFill>
                <a:latin typeface="Klavika Bd" panose="02000803050000020004" pitchFamily="50" charset="0"/>
              </a:rPr>
              <a:t>  vs.</a:t>
            </a:r>
            <a:endParaRPr lang="en-US" sz="2800" dirty="0"/>
          </a:p>
        </p:txBody>
      </p:sp>
      <p:sp>
        <p:nvSpPr>
          <p:cNvPr id="10" name="Title 1">
            <a:extLst>
              <a:ext uri="{FF2B5EF4-FFF2-40B4-BE49-F238E27FC236}">
                <a16:creationId xmlns:a16="http://schemas.microsoft.com/office/drawing/2014/main" id="{1879EECB-4DA1-4BBB-8F86-44F0AA877CA9}"/>
              </a:ext>
            </a:extLst>
          </p:cNvPr>
          <p:cNvSpPr>
            <a:spLocks noGrp="1"/>
          </p:cNvSpPr>
          <p:nvPr>
            <p:ph type="title"/>
          </p:nvPr>
        </p:nvSpPr>
        <p:spPr>
          <a:xfrm>
            <a:off x="609600" y="274639"/>
            <a:ext cx="10972800" cy="1143000"/>
          </a:xfrm>
        </p:spPr>
        <p:txBody>
          <a:bodyPr>
            <a:normAutofit/>
          </a:bodyPr>
          <a:lstStyle/>
          <a:p>
            <a:r>
              <a:rPr lang="en-US" sz="4800" b="1" dirty="0">
                <a:latin typeface="Klavika Bd" panose="02000803050000020004" pitchFamily="50" charset="0"/>
              </a:rPr>
              <a:t>What’s the Difference?</a:t>
            </a:r>
          </a:p>
        </p:txBody>
      </p:sp>
    </p:spTree>
    <p:extLst>
      <p:ext uri="{BB962C8B-B14F-4D97-AF65-F5344CB8AC3E}">
        <p14:creationId xmlns:p14="http://schemas.microsoft.com/office/powerpoint/2010/main" val="1029343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632" y="1025882"/>
            <a:ext cx="3336758" cy="3944435"/>
          </a:xfrm>
        </p:spPr>
        <p:txBody>
          <a:bodyPr>
            <a:normAutofit/>
          </a:bodyPr>
          <a:lstStyle/>
          <a:p>
            <a:r>
              <a:rPr lang="en-US" sz="4400" b="1" dirty="0">
                <a:latin typeface="Klavika Bd" panose="02000803050000020004" pitchFamily="50" charset="0"/>
              </a:rPr>
              <a:t>Bite-Size Portions </a:t>
            </a:r>
            <a:br>
              <a:rPr lang="en-US" sz="4400" b="1" dirty="0">
                <a:latin typeface="Klavika Bd" panose="02000803050000020004" pitchFamily="50" charset="0"/>
              </a:rPr>
            </a:br>
            <a:r>
              <a:rPr lang="en-US" sz="4400" b="1" dirty="0">
                <a:latin typeface="Klavika Bd" panose="02000803050000020004" pitchFamily="50" charset="0"/>
              </a:rPr>
              <a:t>Go Down Easier!</a:t>
            </a:r>
          </a:p>
        </p:txBody>
      </p:sp>
      <p:pic>
        <p:nvPicPr>
          <p:cNvPr id="7" name="Picture 6">
            <a:extLst>
              <a:ext uri="{FF2B5EF4-FFF2-40B4-BE49-F238E27FC236}">
                <a16:creationId xmlns:a16="http://schemas.microsoft.com/office/drawing/2014/main" id="{5F2927BC-E897-4278-8748-219EC4714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124" y="-58116"/>
            <a:ext cx="7493876" cy="6137485"/>
          </a:xfrm>
          <a:prstGeom prst="rect">
            <a:avLst/>
          </a:prstGeom>
        </p:spPr>
      </p:pic>
    </p:spTree>
    <p:extLst>
      <p:ext uri="{BB962C8B-B14F-4D97-AF65-F5344CB8AC3E}">
        <p14:creationId xmlns:p14="http://schemas.microsoft.com/office/powerpoint/2010/main" val="1698007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23796F4-A325-4C87-9C5A-CE1EE896A1E1}"/>
              </a:ext>
            </a:extLst>
          </p:cNvPr>
          <p:cNvPicPr>
            <a:picLocks noChangeAspect="1"/>
          </p:cNvPicPr>
          <p:nvPr/>
        </p:nvPicPr>
        <p:blipFill rotWithShape="1">
          <a:blip r:embed="rId3">
            <a:extLst>
              <a:ext uri="{28A0092B-C50C-407E-A947-70E740481C1C}">
                <a14:useLocalDpi xmlns:a14="http://schemas.microsoft.com/office/drawing/2010/main" val="0"/>
              </a:ext>
            </a:extLst>
          </a:blip>
          <a:srcRect l="15086" t="14253" r="16816" b="12184"/>
          <a:stretch/>
        </p:blipFill>
        <p:spPr>
          <a:xfrm>
            <a:off x="5971825" y="1910622"/>
            <a:ext cx="5048269" cy="362207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r>
              <a:rPr lang="en-US" sz="4800" b="1" dirty="0">
                <a:latin typeface="Klavika Bd" panose="02000803050000020004" pitchFamily="50" charset="0"/>
              </a:rPr>
              <a:t>A Different Kind of Harvest</a:t>
            </a:r>
          </a:p>
        </p:txBody>
      </p:sp>
      <p:sp>
        <p:nvSpPr>
          <p:cNvPr id="3" name="Content Placeholder 2"/>
          <p:cNvSpPr>
            <a:spLocks noGrp="1"/>
          </p:cNvSpPr>
          <p:nvPr>
            <p:ph idx="1"/>
          </p:nvPr>
        </p:nvSpPr>
        <p:spPr>
          <a:xfrm>
            <a:off x="1098331" y="1694795"/>
            <a:ext cx="10972800" cy="3987799"/>
          </a:xfrm>
        </p:spPr>
        <p:txBody>
          <a:bodyPr>
            <a:normAutofit/>
          </a:bodyPr>
          <a:lstStyle/>
          <a:p>
            <a:pPr>
              <a:spcAft>
                <a:spcPts val="600"/>
              </a:spcAft>
            </a:pPr>
            <a:r>
              <a:rPr lang="en-US" sz="3600" b="1" dirty="0">
                <a:solidFill>
                  <a:srgbClr val="043685"/>
                </a:solidFill>
                <a:latin typeface="+mj-lt"/>
              </a:rPr>
              <a:t>2.5 – 6 months</a:t>
            </a:r>
          </a:p>
          <a:p>
            <a:pPr>
              <a:spcAft>
                <a:spcPts val="600"/>
              </a:spcAft>
            </a:pPr>
            <a:r>
              <a:rPr lang="en-US" sz="3600" b="1" dirty="0">
                <a:solidFill>
                  <a:srgbClr val="043685"/>
                </a:solidFill>
                <a:latin typeface="+mj-lt"/>
              </a:rPr>
              <a:t>Test it</a:t>
            </a:r>
          </a:p>
          <a:p>
            <a:pPr>
              <a:spcAft>
                <a:spcPts val="600"/>
              </a:spcAft>
            </a:pPr>
            <a:r>
              <a:rPr lang="en-US" sz="3600" b="1" dirty="0">
                <a:solidFill>
                  <a:srgbClr val="043685"/>
                </a:solidFill>
                <a:latin typeface="+mj-lt"/>
              </a:rPr>
              <a:t>Tarp it or Half it</a:t>
            </a:r>
          </a:p>
          <a:p>
            <a:pPr>
              <a:spcAft>
                <a:spcPts val="600"/>
              </a:spcAft>
            </a:pPr>
            <a:r>
              <a:rPr lang="en-US" sz="3600" b="1" dirty="0">
                <a:solidFill>
                  <a:srgbClr val="043685"/>
                </a:solidFill>
                <a:latin typeface="+mj-lt"/>
              </a:rPr>
              <a:t>New bedding</a:t>
            </a:r>
          </a:p>
          <a:p>
            <a:pPr>
              <a:spcAft>
                <a:spcPts val="600"/>
              </a:spcAft>
            </a:pPr>
            <a:r>
              <a:rPr lang="en-US" sz="3600" b="1" dirty="0">
                <a:solidFill>
                  <a:srgbClr val="043685"/>
                </a:solidFill>
                <a:latin typeface="+mj-lt"/>
              </a:rPr>
              <a:t>Share</a:t>
            </a:r>
          </a:p>
        </p:txBody>
      </p:sp>
      <p:pic>
        <p:nvPicPr>
          <p:cNvPr id="27" name="Picture 26">
            <a:extLst>
              <a:ext uri="{FF2B5EF4-FFF2-40B4-BE49-F238E27FC236}">
                <a16:creationId xmlns:a16="http://schemas.microsoft.com/office/drawing/2014/main" id="{C93169E7-B573-4C4C-A2B5-575562F769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812256" y="908435"/>
            <a:ext cx="4022834" cy="2676302"/>
          </a:xfrm>
          <a:prstGeom prst="rect">
            <a:avLst/>
          </a:prstGeom>
        </p:spPr>
      </p:pic>
    </p:spTree>
    <p:extLst>
      <p:ext uri="{BB962C8B-B14F-4D97-AF65-F5344CB8AC3E}">
        <p14:creationId xmlns:p14="http://schemas.microsoft.com/office/powerpoint/2010/main" val="3798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Klavika Bd" panose="02000803050000020004" pitchFamily="50" charset="0"/>
              </a:rPr>
              <a:t>Troubleshooting</a:t>
            </a:r>
          </a:p>
        </p:txBody>
      </p:sp>
      <p:sp>
        <p:nvSpPr>
          <p:cNvPr id="7" name="Text Placeholder 6">
            <a:extLst>
              <a:ext uri="{FF2B5EF4-FFF2-40B4-BE49-F238E27FC236}">
                <a16:creationId xmlns:a16="http://schemas.microsoft.com/office/drawing/2014/main" id="{4AD8CB08-B732-4BE5-883E-DCC7F90DA95B}"/>
              </a:ext>
            </a:extLst>
          </p:cNvPr>
          <p:cNvSpPr>
            <a:spLocks noGrp="1"/>
          </p:cNvSpPr>
          <p:nvPr>
            <p:ph type="body" idx="1"/>
          </p:nvPr>
        </p:nvSpPr>
        <p:spPr>
          <a:xfrm>
            <a:off x="2060042" y="1548480"/>
            <a:ext cx="5386917" cy="639763"/>
          </a:xfrm>
        </p:spPr>
        <p:txBody>
          <a:bodyPr>
            <a:noAutofit/>
          </a:bodyPr>
          <a:lstStyle/>
          <a:p>
            <a:r>
              <a:rPr lang="en-US" sz="3600" dirty="0">
                <a:solidFill>
                  <a:srgbClr val="043685"/>
                </a:solidFill>
                <a:latin typeface="Klavika Bd" panose="02000803050000020004" pitchFamily="50" charset="0"/>
              </a:rPr>
              <a:t>Smelly?</a:t>
            </a:r>
          </a:p>
        </p:txBody>
      </p:sp>
      <p:sp>
        <p:nvSpPr>
          <p:cNvPr id="8" name="Content Placeholder 7">
            <a:extLst>
              <a:ext uri="{FF2B5EF4-FFF2-40B4-BE49-F238E27FC236}">
                <a16:creationId xmlns:a16="http://schemas.microsoft.com/office/drawing/2014/main" id="{BA097C82-69A5-4656-BD22-7C175BAC6E45}"/>
              </a:ext>
            </a:extLst>
          </p:cNvPr>
          <p:cNvSpPr>
            <a:spLocks noGrp="1"/>
          </p:cNvSpPr>
          <p:nvPr>
            <p:ph sz="half" idx="2"/>
          </p:nvPr>
        </p:nvSpPr>
        <p:spPr>
          <a:xfrm>
            <a:off x="2060042" y="2188243"/>
            <a:ext cx="3678609" cy="2428654"/>
          </a:xfrm>
          <a:solidFill>
            <a:srgbClr val="043685"/>
          </a:solidFill>
        </p:spPr>
        <p:txBody>
          <a:bodyPr>
            <a:normAutofit lnSpcReduction="10000"/>
          </a:bodyPr>
          <a:lstStyle/>
          <a:p>
            <a:r>
              <a:rPr lang="en-US" sz="3600" b="1" dirty="0">
                <a:solidFill>
                  <a:schemeClr val="bg1"/>
                </a:solidFill>
                <a:latin typeface="+mj-lt"/>
              </a:rPr>
              <a:t>Stick to the diet</a:t>
            </a:r>
          </a:p>
          <a:p>
            <a:r>
              <a:rPr lang="en-US" sz="3600" b="1" dirty="0">
                <a:solidFill>
                  <a:schemeClr val="bg1"/>
                </a:solidFill>
                <a:latin typeface="+mj-lt"/>
              </a:rPr>
              <a:t>Moisture levels</a:t>
            </a:r>
          </a:p>
          <a:p>
            <a:r>
              <a:rPr lang="en-US" sz="3600" b="1" dirty="0">
                <a:solidFill>
                  <a:schemeClr val="bg1"/>
                </a:solidFill>
                <a:latin typeface="+mj-lt"/>
              </a:rPr>
              <a:t>Ventilate </a:t>
            </a:r>
          </a:p>
          <a:p>
            <a:r>
              <a:rPr lang="en-US" sz="3600" b="1" dirty="0">
                <a:solidFill>
                  <a:schemeClr val="bg1"/>
                </a:solidFill>
                <a:latin typeface="+mj-lt"/>
              </a:rPr>
              <a:t>Add bedding</a:t>
            </a:r>
          </a:p>
          <a:p>
            <a:endParaRPr lang="en-US" sz="3600" dirty="0">
              <a:solidFill>
                <a:schemeClr val="bg1"/>
              </a:solidFill>
              <a:latin typeface="+mj-lt"/>
            </a:endParaRPr>
          </a:p>
        </p:txBody>
      </p:sp>
      <p:sp>
        <p:nvSpPr>
          <p:cNvPr id="9" name="Text Placeholder 8">
            <a:extLst>
              <a:ext uri="{FF2B5EF4-FFF2-40B4-BE49-F238E27FC236}">
                <a16:creationId xmlns:a16="http://schemas.microsoft.com/office/drawing/2014/main" id="{CA7F817E-59E0-4661-A0D0-5D8C3A8C2F59}"/>
              </a:ext>
            </a:extLst>
          </p:cNvPr>
          <p:cNvSpPr>
            <a:spLocks noGrp="1"/>
          </p:cNvSpPr>
          <p:nvPr>
            <p:ph type="body" sz="quarter" idx="3"/>
          </p:nvPr>
        </p:nvSpPr>
        <p:spPr>
          <a:xfrm>
            <a:off x="6445620" y="1548480"/>
            <a:ext cx="5389033" cy="639763"/>
          </a:xfrm>
        </p:spPr>
        <p:txBody>
          <a:bodyPr>
            <a:noAutofit/>
          </a:bodyPr>
          <a:lstStyle/>
          <a:p>
            <a:r>
              <a:rPr lang="en-US" sz="3600" dirty="0">
                <a:solidFill>
                  <a:srgbClr val="043685"/>
                </a:solidFill>
                <a:latin typeface="Klavika Bd" panose="02000803050000020004" pitchFamily="50" charset="0"/>
              </a:rPr>
              <a:t>Flies?</a:t>
            </a:r>
          </a:p>
        </p:txBody>
      </p:sp>
      <p:sp>
        <p:nvSpPr>
          <p:cNvPr id="11" name="Content Placeholder 7">
            <a:extLst>
              <a:ext uri="{FF2B5EF4-FFF2-40B4-BE49-F238E27FC236}">
                <a16:creationId xmlns:a16="http://schemas.microsoft.com/office/drawing/2014/main" id="{C0B24E3E-DF67-48F6-BA63-D9B88DDDCCF3}"/>
              </a:ext>
            </a:extLst>
          </p:cNvPr>
          <p:cNvSpPr txBox="1">
            <a:spLocks/>
          </p:cNvSpPr>
          <p:nvPr/>
        </p:nvSpPr>
        <p:spPr>
          <a:xfrm>
            <a:off x="6445620" y="2188243"/>
            <a:ext cx="3948060" cy="1388129"/>
          </a:xfrm>
          <a:prstGeom prst="rect">
            <a:avLst/>
          </a:prstGeom>
          <a:solidFill>
            <a:srgbClr val="043685"/>
          </a:solidFill>
        </p:spPr>
        <p:txBody>
          <a:bodyPr vert="horz" lIns="91440" tIns="45720" rIns="91440" bIns="45720" rtlCol="0">
            <a:normAutofit fontScale="92500"/>
          </a:bodyPr>
          <a:lst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1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133"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133"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133"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133" kern="1200">
                <a:solidFill>
                  <a:schemeClr val="tx1"/>
                </a:solidFill>
                <a:latin typeface="+mn-lt"/>
                <a:ea typeface="+mn-ea"/>
                <a:cs typeface="+mn-cs"/>
              </a:defRPr>
            </a:lvl9pPr>
          </a:lstStyle>
          <a:p>
            <a:r>
              <a:rPr lang="en-US" sz="3900" b="1" dirty="0">
                <a:solidFill>
                  <a:schemeClr val="bg1"/>
                </a:solidFill>
                <a:latin typeface="+mj-lt"/>
              </a:rPr>
              <a:t>Stick to the diet</a:t>
            </a:r>
          </a:p>
          <a:p>
            <a:r>
              <a:rPr lang="en-US" sz="3900" b="1" dirty="0">
                <a:solidFill>
                  <a:schemeClr val="bg1"/>
                </a:solidFill>
                <a:latin typeface="+mj-lt"/>
              </a:rPr>
              <a:t>Bury with brown</a:t>
            </a:r>
          </a:p>
          <a:p>
            <a:endParaRPr lang="en-US" sz="3600" dirty="0">
              <a:solidFill>
                <a:schemeClr val="bg1"/>
              </a:solidFill>
              <a:latin typeface="+mj-lt"/>
            </a:endParaRPr>
          </a:p>
        </p:txBody>
      </p:sp>
      <p:pic>
        <p:nvPicPr>
          <p:cNvPr id="13" name="Picture 12">
            <a:extLst>
              <a:ext uri="{FF2B5EF4-FFF2-40B4-BE49-F238E27FC236}">
                <a16:creationId xmlns:a16="http://schemas.microsoft.com/office/drawing/2014/main" id="{14B537E5-7EF4-4DEE-8F4F-A3229CF3F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93272">
            <a:off x="7350146" y="4170107"/>
            <a:ext cx="1700998" cy="1275749"/>
          </a:xfrm>
          <a:prstGeom prst="rect">
            <a:avLst/>
          </a:prstGeom>
        </p:spPr>
      </p:pic>
      <p:sp>
        <p:nvSpPr>
          <p:cNvPr id="14" name="&quot;Not Allowed&quot; Symbol 13">
            <a:extLst>
              <a:ext uri="{FF2B5EF4-FFF2-40B4-BE49-F238E27FC236}">
                <a16:creationId xmlns:a16="http://schemas.microsoft.com/office/drawing/2014/main" id="{09B90FD6-449E-4F19-8AB1-57DD5D73BA0E}"/>
              </a:ext>
            </a:extLst>
          </p:cNvPr>
          <p:cNvSpPr/>
          <p:nvPr/>
        </p:nvSpPr>
        <p:spPr>
          <a:xfrm>
            <a:off x="7173310" y="3752032"/>
            <a:ext cx="2159875" cy="1936920"/>
          </a:xfrm>
          <a:prstGeom prst="noSmoking">
            <a:avLst>
              <a:gd name="adj" fmla="val 2709"/>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CE875D4C-9E7F-4841-AFA4-8954BB79C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836" y="4807981"/>
            <a:ext cx="2575020" cy="1072925"/>
          </a:xfrm>
          <a:prstGeom prst="rect">
            <a:avLst/>
          </a:prstGeom>
        </p:spPr>
      </p:pic>
    </p:spTree>
    <p:extLst>
      <p:ext uri="{BB962C8B-B14F-4D97-AF65-F5344CB8AC3E}">
        <p14:creationId xmlns:p14="http://schemas.microsoft.com/office/powerpoint/2010/main" val="276027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12192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08000" y="3124200"/>
            <a:ext cx="9652000" cy="813811"/>
          </a:xfrm>
        </p:spPr>
        <p:txBody>
          <a:bodyPr/>
          <a:lstStyle/>
          <a:p>
            <a:pPr algn="l"/>
            <a:r>
              <a:rPr lang="en-US" sz="5867" dirty="0">
                <a:latin typeface="Klavika Bd" panose="02000803050000020004" pitchFamily="50" charset="0"/>
              </a:rPr>
              <a:t>Your opportunity to make </a:t>
            </a:r>
            <a:br>
              <a:rPr lang="en-US" sz="5867" dirty="0">
                <a:latin typeface="Klavika Bd" panose="02000803050000020004" pitchFamily="50" charset="0"/>
              </a:rPr>
            </a:br>
            <a:r>
              <a:rPr lang="en-US" sz="5867" dirty="0">
                <a:latin typeface="Klavika Bd" panose="02000803050000020004" pitchFamily="50" charset="0"/>
              </a:rPr>
              <a:t>		a measurable </a:t>
            </a:r>
            <a:r>
              <a:rPr lang="en-US" sz="5867" dirty="0">
                <a:solidFill>
                  <a:srgbClr val="7CEAF6"/>
                </a:solidFill>
                <a:latin typeface="Klavika Bd" panose="02000803050000020004" pitchFamily="50" charset="0"/>
              </a:rPr>
              <a:t>difference</a:t>
            </a:r>
            <a:endParaRPr lang="en-US" dirty="0">
              <a:solidFill>
                <a:srgbClr val="7CEAF6"/>
              </a:solidFill>
              <a:latin typeface="Klavika Bd" panose="02000803050000020004" pitchFamily="50" charset="0"/>
            </a:endParaRPr>
          </a:p>
        </p:txBody>
      </p:sp>
    </p:spTree>
    <p:extLst>
      <p:ext uri="{BB962C8B-B14F-4D97-AF65-F5344CB8AC3E}">
        <p14:creationId xmlns:p14="http://schemas.microsoft.com/office/powerpoint/2010/main" val="4037367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610" y="4763123"/>
            <a:ext cx="7434109" cy="813811"/>
          </a:xfrm>
        </p:spPr>
        <p:txBody>
          <a:bodyPr/>
          <a:lstStyle/>
          <a:p>
            <a:r>
              <a:rPr lang="en-US" dirty="0">
                <a:latin typeface="Klavika Bd" panose="02000803050000020004" pitchFamily="50" charset="0"/>
              </a:rPr>
              <a:t>Questions?</a:t>
            </a:r>
          </a:p>
        </p:txBody>
      </p:sp>
      <p:sp>
        <p:nvSpPr>
          <p:cNvPr id="3" name="Title 1"/>
          <p:cNvSpPr txBox="1">
            <a:spLocks/>
          </p:cNvSpPr>
          <p:nvPr/>
        </p:nvSpPr>
        <p:spPr>
          <a:xfrm>
            <a:off x="756630" y="5867400"/>
            <a:ext cx="11232170" cy="813811"/>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3200" b="1" kern="1200">
                <a:solidFill>
                  <a:schemeClr val="bg1"/>
                </a:solidFill>
                <a:latin typeface="+mj-lt"/>
                <a:ea typeface="+mj-ea"/>
                <a:cs typeface="+mj-cs"/>
              </a:defRPr>
            </a:lvl1pPr>
          </a:lstStyle>
          <a:p>
            <a:pPr algn="l" defTabSz="609585"/>
            <a:r>
              <a:rPr lang="en-US" sz="2400" dirty="0">
                <a:solidFill>
                  <a:prstClr val="white"/>
                </a:solidFill>
              </a:rPr>
              <a:t>      @</a:t>
            </a:r>
            <a:r>
              <a:rPr lang="en-US" sz="2400" dirty="0" err="1">
                <a:solidFill>
                  <a:prstClr val="white"/>
                </a:solidFill>
              </a:rPr>
              <a:t>SWACOGreen</a:t>
            </a:r>
            <a:r>
              <a:rPr lang="en-US" sz="2400" dirty="0">
                <a:solidFill>
                  <a:prstClr val="white"/>
                </a:solidFill>
              </a:rPr>
              <a:t>       	   /SWACO.org                                       alex.slaymaker@swaco.org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630" y="6056052"/>
            <a:ext cx="444604" cy="4365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875" y="6039285"/>
            <a:ext cx="436507" cy="436507"/>
          </a:xfrm>
          <a:prstGeom prst="rect">
            <a:avLst/>
          </a:prstGeom>
        </p:spPr>
      </p:pic>
      <p:sp>
        <p:nvSpPr>
          <p:cNvPr id="6" name="Content Placeholder 2">
            <a:extLst>
              <a:ext uri="{FF2B5EF4-FFF2-40B4-BE49-F238E27FC236}">
                <a16:creationId xmlns:a16="http://schemas.microsoft.com/office/drawing/2014/main" id="{E78AE7F7-5914-404F-B80A-332E588C9470}"/>
              </a:ext>
            </a:extLst>
          </p:cNvPr>
          <p:cNvSpPr txBox="1">
            <a:spLocks/>
          </p:cNvSpPr>
          <p:nvPr/>
        </p:nvSpPr>
        <p:spPr>
          <a:xfrm>
            <a:off x="1" y="1065005"/>
            <a:ext cx="12192000" cy="3575224"/>
          </a:xfrm>
          <a:prstGeom prst="rect">
            <a:avLst/>
          </a:prstGeom>
          <a:solidFill>
            <a:srgbClr val="00A0DD"/>
          </a:solidFill>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4400" dirty="0">
              <a:solidFill>
                <a:srgbClr val="043685"/>
              </a:solidFill>
            </a:endParaRPr>
          </a:p>
        </p:txBody>
      </p:sp>
      <p:pic>
        <p:nvPicPr>
          <p:cNvPr id="7" name="Content Placeholder 4">
            <a:extLst>
              <a:ext uri="{FF2B5EF4-FFF2-40B4-BE49-F238E27FC236}">
                <a16:creationId xmlns:a16="http://schemas.microsoft.com/office/drawing/2014/main" id="{0CA3EC75-7598-41B9-965A-75E2DECBA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479" y="1355462"/>
            <a:ext cx="6137727" cy="407655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81669DD1-6970-4948-8E81-2A399BC238ED}"/>
              </a:ext>
            </a:extLst>
          </p:cNvPr>
          <p:cNvSpPr/>
          <p:nvPr/>
        </p:nvSpPr>
        <p:spPr>
          <a:xfrm>
            <a:off x="7048953" y="1375289"/>
            <a:ext cx="4777287" cy="2954655"/>
          </a:xfrm>
          <a:prstGeom prst="rect">
            <a:avLst/>
          </a:prstGeom>
        </p:spPr>
        <p:txBody>
          <a:bodyPr wrap="square">
            <a:spAutoFit/>
          </a:bodyPr>
          <a:lstStyle/>
          <a:p>
            <a:r>
              <a:rPr lang="en-US" sz="2800" dirty="0">
                <a:solidFill>
                  <a:schemeClr val="bg1"/>
                </a:solidFill>
                <a:latin typeface="+mj-lt"/>
              </a:rPr>
              <a:t>“It may be doubted whether there are many other animals which have </a:t>
            </a:r>
            <a:r>
              <a:rPr lang="en-US" sz="2800" b="1" dirty="0">
                <a:solidFill>
                  <a:schemeClr val="bg1"/>
                </a:solidFill>
                <a:latin typeface="+mj-lt"/>
              </a:rPr>
              <a:t>played so important a part</a:t>
            </a:r>
            <a:r>
              <a:rPr lang="en-US" sz="2800" dirty="0">
                <a:solidFill>
                  <a:schemeClr val="bg1"/>
                </a:solidFill>
                <a:latin typeface="+mj-lt"/>
              </a:rPr>
              <a:t> </a:t>
            </a:r>
            <a:r>
              <a:rPr lang="en-US" sz="2800" b="1" dirty="0">
                <a:solidFill>
                  <a:schemeClr val="bg1"/>
                </a:solidFill>
                <a:latin typeface="+mj-lt"/>
              </a:rPr>
              <a:t>in the history </a:t>
            </a:r>
            <a:r>
              <a:rPr lang="en-US" sz="2800" dirty="0">
                <a:solidFill>
                  <a:schemeClr val="bg1"/>
                </a:solidFill>
                <a:latin typeface="+mj-lt"/>
              </a:rPr>
              <a:t>of the world, as have these lowly organized creatures.” </a:t>
            </a:r>
            <a:br>
              <a:rPr lang="en-US" sz="2000" dirty="0">
                <a:solidFill>
                  <a:schemeClr val="bg1"/>
                </a:solidFill>
                <a:latin typeface="+mj-lt"/>
              </a:rPr>
            </a:br>
            <a:r>
              <a:rPr lang="en-US" dirty="0">
                <a:solidFill>
                  <a:schemeClr val="bg1"/>
                </a:solidFill>
                <a:latin typeface="+mj-lt"/>
              </a:rPr>
              <a:t>- Charles Darwin 1881</a:t>
            </a:r>
            <a:endParaRPr lang="en-US" sz="1600" dirty="0">
              <a:solidFill>
                <a:schemeClr val="bg1"/>
              </a:solidFill>
              <a:latin typeface="+mj-lt"/>
            </a:endParaRPr>
          </a:p>
        </p:txBody>
      </p:sp>
    </p:spTree>
    <p:extLst>
      <p:ext uri="{BB962C8B-B14F-4D97-AF65-F5344CB8AC3E}">
        <p14:creationId xmlns:p14="http://schemas.microsoft.com/office/powerpoint/2010/main" val="1329232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32" y="907167"/>
            <a:ext cx="5559706" cy="1143000"/>
          </a:xfrm>
        </p:spPr>
        <p:txBody>
          <a:bodyPr>
            <a:normAutofit fontScale="90000"/>
          </a:bodyPr>
          <a:lstStyle/>
          <a:p>
            <a:r>
              <a:rPr lang="en-US" sz="4900" b="1" dirty="0">
                <a:latin typeface="Klavika Bd" panose="02000803050000020004" pitchFamily="50" charset="0"/>
              </a:rPr>
              <a:t>Trivia!</a:t>
            </a:r>
            <a:br>
              <a:rPr lang="en-US" sz="4900" b="1" dirty="0">
                <a:latin typeface="Klavika Bd" panose="02000803050000020004" pitchFamily="50" charset="0"/>
              </a:rPr>
            </a:br>
            <a:endParaRPr lang="en-US" b="1"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7533" r="6780"/>
          <a:stretch/>
        </p:blipFill>
        <p:spPr>
          <a:xfrm>
            <a:off x="6583680" y="1478667"/>
            <a:ext cx="5039360" cy="390613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33F9B74E-FEA5-41E0-BA7C-8465398587EA}"/>
              </a:ext>
            </a:extLst>
          </p:cNvPr>
          <p:cNvSpPr/>
          <p:nvPr/>
        </p:nvSpPr>
        <p:spPr>
          <a:xfrm>
            <a:off x="558800" y="1478667"/>
            <a:ext cx="6096000" cy="4832092"/>
          </a:xfrm>
          <a:prstGeom prst="rect">
            <a:avLst/>
          </a:prstGeom>
        </p:spPr>
        <p:txBody>
          <a:bodyPr>
            <a:spAutoFit/>
          </a:bodyPr>
          <a:lstStyle/>
          <a:p>
            <a:pPr marL="457200" indent="-457200">
              <a:buFont typeface="Arial" panose="020B0604020202020204" pitchFamily="34" charset="0"/>
              <a:buChar char="•"/>
            </a:pPr>
            <a:r>
              <a:rPr lang="en-US" sz="2800" dirty="0">
                <a:solidFill>
                  <a:srgbClr val="103985"/>
                </a:solidFill>
              </a:rPr>
              <a:t>How many hearts?</a:t>
            </a:r>
          </a:p>
          <a:p>
            <a:pPr marL="457200" indent="-457200">
              <a:buFont typeface="Arial" panose="020B0604020202020204" pitchFamily="34" charset="0"/>
              <a:buChar char="•"/>
            </a:pPr>
            <a:r>
              <a:rPr lang="en-US" sz="2800" dirty="0">
                <a:solidFill>
                  <a:srgbClr val="103985"/>
                </a:solidFill>
              </a:rPr>
              <a:t>How many bones?</a:t>
            </a:r>
          </a:p>
          <a:p>
            <a:pPr marL="457200" indent="-457200">
              <a:buFont typeface="Arial" panose="020B0604020202020204" pitchFamily="34" charset="0"/>
              <a:buChar char="•"/>
            </a:pPr>
            <a:r>
              <a:rPr lang="en-US" sz="2800" dirty="0">
                <a:solidFill>
                  <a:srgbClr val="103985"/>
                </a:solidFill>
              </a:rPr>
              <a:t>How many lungs?</a:t>
            </a:r>
          </a:p>
          <a:p>
            <a:pPr marL="457200" indent="-457200">
              <a:buFont typeface="Arial" panose="020B0604020202020204" pitchFamily="34" charset="0"/>
              <a:buChar char="•"/>
            </a:pPr>
            <a:r>
              <a:rPr lang="en-US" sz="2800" dirty="0">
                <a:solidFill>
                  <a:srgbClr val="103985"/>
                </a:solidFill>
              </a:rPr>
              <a:t>1 way to reduce food waste?</a:t>
            </a:r>
          </a:p>
          <a:p>
            <a:pPr marL="457200" indent="-457200">
              <a:buFont typeface="Arial" panose="020B0604020202020204" pitchFamily="34" charset="0"/>
              <a:buChar char="•"/>
            </a:pPr>
            <a:r>
              <a:rPr lang="en-US" sz="2800" dirty="0">
                <a:solidFill>
                  <a:srgbClr val="103985"/>
                </a:solidFill>
              </a:rPr>
              <a:t>% landfilled food?</a:t>
            </a:r>
          </a:p>
          <a:p>
            <a:pPr marL="457200" indent="-457200">
              <a:buFont typeface="Arial" panose="020B0604020202020204" pitchFamily="34" charset="0"/>
              <a:buChar char="•"/>
            </a:pPr>
            <a:r>
              <a:rPr lang="en-US" sz="2800" dirty="0">
                <a:solidFill>
                  <a:srgbClr val="103985"/>
                </a:solidFill>
              </a:rPr>
              <a:t>Are dried leaves C or N?</a:t>
            </a:r>
          </a:p>
          <a:p>
            <a:pPr marL="457200" indent="-457200">
              <a:buFont typeface="Arial" panose="020B0604020202020204" pitchFamily="34" charset="0"/>
              <a:buChar char="•"/>
            </a:pPr>
            <a:r>
              <a:rPr lang="en-US" sz="2800" dirty="0">
                <a:solidFill>
                  <a:srgbClr val="103985"/>
                </a:solidFill>
              </a:rPr>
              <a:t>Why is bin moisture important?</a:t>
            </a:r>
          </a:p>
          <a:p>
            <a:pPr marL="457200" indent="-457200">
              <a:buFont typeface="Arial" panose="020B0604020202020204" pitchFamily="34" charset="0"/>
              <a:buChar char="•"/>
            </a:pPr>
            <a:r>
              <a:rPr lang="en-US" sz="2800" dirty="0">
                <a:solidFill>
                  <a:srgbClr val="103985"/>
                </a:solidFill>
              </a:rPr>
              <a:t>1 solution for a smelly bin?</a:t>
            </a:r>
          </a:p>
          <a:p>
            <a:pPr marL="457200" indent="-457200">
              <a:buFont typeface="Arial" panose="020B0604020202020204" pitchFamily="34" charset="0"/>
              <a:buChar char="•"/>
            </a:pPr>
            <a:r>
              <a:rPr lang="en-US" sz="2800" dirty="0">
                <a:solidFill>
                  <a:srgbClr val="103985"/>
                </a:solidFill>
              </a:rPr>
              <a:t>What temp range do worms like?</a:t>
            </a:r>
          </a:p>
          <a:p>
            <a:pPr marL="457200" indent="-457200">
              <a:buFont typeface="Arial" panose="020B0604020202020204" pitchFamily="34" charset="0"/>
              <a:buChar char="•"/>
            </a:pPr>
            <a:r>
              <a:rPr lang="en-US" sz="2800" dirty="0">
                <a:solidFill>
                  <a:srgbClr val="103985"/>
                </a:solidFill>
              </a:rPr>
              <a:t># worm species? </a:t>
            </a:r>
            <a:br>
              <a:rPr lang="en-US" sz="2800" dirty="0">
                <a:solidFill>
                  <a:srgbClr val="103985"/>
                </a:solidFill>
              </a:rPr>
            </a:br>
            <a:endParaRPr lang="en-US" sz="2800" dirty="0">
              <a:solidFill>
                <a:srgbClr val="103985"/>
              </a:solidFill>
            </a:endParaRPr>
          </a:p>
        </p:txBody>
      </p:sp>
    </p:spTree>
    <p:extLst>
      <p:ext uri="{BB962C8B-B14F-4D97-AF65-F5344CB8AC3E}">
        <p14:creationId xmlns:p14="http://schemas.microsoft.com/office/powerpoint/2010/main" val="18058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4DCAEE-71CD-462D-9D1F-6F8C7B91A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082065DC-A74C-4983-BA37-C858B676D21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21BE8DE-7E37-4A6A-A69A-590431662C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003492" y="2236288"/>
            <a:ext cx="3987800" cy="2990850"/>
          </a:xfrm>
        </p:spPr>
      </p:pic>
      <p:pic>
        <p:nvPicPr>
          <p:cNvPr id="7" name="Picture 6">
            <a:extLst>
              <a:ext uri="{FF2B5EF4-FFF2-40B4-BE49-F238E27FC236}">
                <a16:creationId xmlns:a16="http://schemas.microsoft.com/office/drawing/2014/main" id="{4DCC0E30-CFCE-4DDE-9B4E-9668843E6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4950" y="1116596"/>
            <a:ext cx="4526548" cy="3394911"/>
          </a:xfrm>
          <a:prstGeom prst="rect">
            <a:avLst/>
          </a:prstGeom>
        </p:spPr>
      </p:pic>
      <p:pic>
        <p:nvPicPr>
          <p:cNvPr id="9" name="Picture 8">
            <a:extLst>
              <a:ext uri="{FF2B5EF4-FFF2-40B4-BE49-F238E27FC236}">
                <a16:creationId xmlns:a16="http://schemas.microsoft.com/office/drawing/2014/main" id="{A096F53F-3446-42CE-A03D-B9C6FC6E1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43" y="274639"/>
            <a:ext cx="4609432" cy="3457074"/>
          </a:xfrm>
          <a:prstGeom prst="rect">
            <a:avLst/>
          </a:prstGeom>
        </p:spPr>
      </p:pic>
      <p:pic>
        <p:nvPicPr>
          <p:cNvPr id="11" name="Picture 10">
            <a:extLst>
              <a:ext uri="{FF2B5EF4-FFF2-40B4-BE49-F238E27FC236}">
                <a16:creationId xmlns:a16="http://schemas.microsoft.com/office/drawing/2014/main" id="{9C218B1E-D3AA-4DB5-B67D-6C54D5F5D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003608" y="1789351"/>
            <a:ext cx="4341313" cy="3255985"/>
          </a:xfrm>
          <a:prstGeom prst="rect">
            <a:avLst/>
          </a:prstGeom>
        </p:spPr>
      </p:pic>
    </p:spTree>
    <p:extLst>
      <p:ext uri="{BB962C8B-B14F-4D97-AF65-F5344CB8AC3E}">
        <p14:creationId xmlns:p14="http://schemas.microsoft.com/office/powerpoint/2010/main" val="283991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12192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08000" y="3124200"/>
            <a:ext cx="9652000" cy="813811"/>
          </a:xfrm>
        </p:spPr>
        <p:txBody>
          <a:bodyPr/>
          <a:lstStyle/>
          <a:p>
            <a:pPr algn="l"/>
            <a:r>
              <a:rPr lang="en-US" sz="5867" dirty="0">
                <a:latin typeface="Klavika Bd" panose="02000803050000020004" pitchFamily="50" charset="0"/>
              </a:rPr>
              <a:t>When we waste </a:t>
            </a:r>
            <a:r>
              <a:rPr lang="en-US" sz="5867" dirty="0">
                <a:solidFill>
                  <a:srgbClr val="7CEAF6"/>
                </a:solidFill>
                <a:latin typeface="Klavika Bd" panose="02000803050000020004" pitchFamily="50" charset="0"/>
              </a:rPr>
              <a:t>food,</a:t>
            </a:r>
            <a:r>
              <a:rPr lang="en-US" sz="5867" dirty="0">
                <a:latin typeface="Klavika Bd" panose="02000803050000020004" pitchFamily="50" charset="0"/>
              </a:rPr>
              <a:t> </a:t>
            </a:r>
            <a:br>
              <a:rPr lang="en-US" sz="5867" dirty="0">
                <a:latin typeface="Klavika Bd" panose="02000803050000020004" pitchFamily="50" charset="0"/>
              </a:rPr>
            </a:br>
            <a:r>
              <a:rPr lang="en-US" sz="5867" dirty="0">
                <a:latin typeface="Klavika Bd" panose="02000803050000020004" pitchFamily="50" charset="0"/>
              </a:rPr>
              <a:t>       </a:t>
            </a:r>
            <a:endParaRPr lang="en-US" dirty="0">
              <a:solidFill>
                <a:srgbClr val="7CEAF6"/>
              </a:solidFill>
              <a:latin typeface="Klavika Bd" panose="02000803050000020004" pitchFamily="50" charset="0"/>
            </a:endParaRPr>
          </a:p>
        </p:txBody>
      </p:sp>
      <p:sp>
        <p:nvSpPr>
          <p:cNvPr id="5" name="Rectangle 4">
            <a:extLst>
              <a:ext uri="{FF2B5EF4-FFF2-40B4-BE49-F238E27FC236}">
                <a16:creationId xmlns:a16="http://schemas.microsoft.com/office/drawing/2014/main" id="{B3049E26-6C7E-4E19-A333-8C7F4DEACA10}"/>
              </a:ext>
            </a:extLst>
          </p:cNvPr>
          <p:cNvSpPr/>
          <p:nvPr/>
        </p:nvSpPr>
        <p:spPr>
          <a:xfrm>
            <a:off x="1645085" y="3531105"/>
            <a:ext cx="8901830" cy="995209"/>
          </a:xfrm>
          <a:prstGeom prst="rect">
            <a:avLst/>
          </a:prstGeom>
        </p:spPr>
        <p:txBody>
          <a:bodyPr wrap="square">
            <a:spAutoFit/>
          </a:bodyPr>
          <a:lstStyle/>
          <a:p>
            <a:r>
              <a:rPr lang="en-US" sz="5867" b="1" dirty="0">
                <a:solidFill>
                  <a:prstClr val="white"/>
                </a:solidFill>
                <a:latin typeface="Klavika Bd" panose="02000803050000020004" pitchFamily="50" charset="0"/>
                <a:ea typeface="+mj-ea"/>
                <a:cs typeface="+mj-cs"/>
              </a:rPr>
              <a:t>what else do we waste? </a:t>
            </a:r>
            <a:endParaRPr lang="en-US" dirty="0"/>
          </a:p>
        </p:txBody>
      </p:sp>
    </p:spTree>
    <p:extLst>
      <p:ext uri="{BB962C8B-B14F-4D97-AF65-F5344CB8AC3E}">
        <p14:creationId xmlns:p14="http://schemas.microsoft.com/office/powerpoint/2010/main" val="7711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rger re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1" y="83210"/>
            <a:ext cx="5676900" cy="58857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A5683A5-FFC7-4537-A1D8-7FE36B53182B}"/>
              </a:ext>
            </a:extLst>
          </p:cNvPr>
          <p:cNvSpPr/>
          <p:nvPr/>
        </p:nvSpPr>
        <p:spPr>
          <a:xfrm>
            <a:off x="5096256" y="6327940"/>
            <a:ext cx="6096000" cy="369332"/>
          </a:xfrm>
          <a:prstGeom prst="rect">
            <a:avLst/>
          </a:prstGeom>
        </p:spPr>
        <p:txBody>
          <a:bodyPr>
            <a:spAutoFit/>
          </a:bodyPr>
          <a:lstStyle/>
          <a:p>
            <a:r>
              <a:rPr lang="en-US" dirty="0">
                <a:solidFill>
                  <a:schemeClr val="bg1"/>
                </a:solidFill>
              </a:rPr>
              <a:t>Image Source: </a:t>
            </a:r>
            <a:r>
              <a:rPr lang="en-US" dirty="0">
                <a:solidFill>
                  <a:schemeClr val="bg1"/>
                </a:solidFill>
                <a:hlinkClick r:id="rId4"/>
              </a:rPr>
              <a:t>NPR</a:t>
            </a:r>
            <a:endParaRPr lang="en-US" dirty="0">
              <a:solidFill>
                <a:schemeClr val="bg1"/>
              </a:solidFill>
            </a:endParaRPr>
          </a:p>
        </p:txBody>
      </p:sp>
    </p:spTree>
    <p:extLst>
      <p:ext uri="{BB962C8B-B14F-4D97-AF65-F5344CB8AC3E}">
        <p14:creationId xmlns:p14="http://schemas.microsoft.com/office/powerpoint/2010/main" val="235198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eat first sign stopfoodwaste">
            <a:extLst>
              <a:ext uri="{FF2B5EF4-FFF2-40B4-BE49-F238E27FC236}">
                <a16:creationId xmlns:a16="http://schemas.microsoft.com/office/drawing/2014/main" id="{8CA45A12-4B4F-4989-B74F-7E3AD074F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1" y="0"/>
            <a:ext cx="13540807" cy="609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4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Klavika Bd" panose="02000803050000020004" pitchFamily="50" charset="0"/>
              </a:rPr>
              <a:t>13% Wasted Food</a:t>
            </a:r>
          </a:p>
        </p:txBody>
      </p:sp>
      <p:pic>
        <p:nvPicPr>
          <p:cNvPr id="4" name="Content Placeholder 3"/>
          <p:cNvPicPr>
            <a:picLocks noGrp="1" noChangeAspect="1"/>
          </p:cNvPicPr>
          <p:nvPr>
            <p:ph idx="1"/>
          </p:nvPr>
        </p:nvPicPr>
        <p:blipFill>
          <a:blip r:embed="rId3"/>
          <a:stretch>
            <a:fillRect/>
          </a:stretch>
        </p:blipFill>
        <p:spPr>
          <a:xfrm>
            <a:off x="1279490" y="1545168"/>
            <a:ext cx="9633021" cy="4525433"/>
          </a:xfrm>
          <a:prstGeom prst="rect">
            <a:avLst/>
          </a:prstGeom>
          <a:ln>
            <a:noFill/>
          </a:ln>
        </p:spPr>
      </p:pic>
      <p:sp>
        <p:nvSpPr>
          <p:cNvPr id="3" name="Rectangle: Rounded Corners 2"/>
          <p:cNvSpPr/>
          <p:nvPr/>
        </p:nvSpPr>
        <p:spPr>
          <a:xfrm>
            <a:off x="1415561" y="3798277"/>
            <a:ext cx="1494693" cy="351692"/>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6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12192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08000" y="3124200"/>
            <a:ext cx="9652000" cy="813811"/>
          </a:xfrm>
        </p:spPr>
        <p:txBody>
          <a:bodyPr/>
          <a:lstStyle/>
          <a:p>
            <a:pPr algn="l"/>
            <a:r>
              <a:rPr lang="en-US" sz="5867" dirty="0">
                <a:latin typeface="Klavika Bd" panose="02000803050000020004" pitchFamily="50" charset="0"/>
              </a:rPr>
              <a:t>Every time you </a:t>
            </a:r>
            <a:r>
              <a:rPr lang="en-US" sz="5867" dirty="0">
                <a:solidFill>
                  <a:srgbClr val="7CEAF6"/>
                </a:solidFill>
                <a:latin typeface="Klavika Bd" panose="02000803050000020004" pitchFamily="50" charset="0"/>
              </a:rPr>
              <a:t>eat,</a:t>
            </a:r>
            <a:r>
              <a:rPr lang="en-US" sz="5867" dirty="0">
                <a:latin typeface="Klavika Bd" panose="02000803050000020004" pitchFamily="50" charset="0"/>
              </a:rPr>
              <a:t> </a:t>
            </a:r>
            <a:br>
              <a:rPr lang="en-US" sz="5867" dirty="0">
                <a:latin typeface="Klavika Bd" panose="02000803050000020004" pitchFamily="50" charset="0"/>
              </a:rPr>
            </a:br>
            <a:r>
              <a:rPr lang="en-US" sz="5867" dirty="0">
                <a:latin typeface="Klavika Bd" panose="02000803050000020004" pitchFamily="50" charset="0"/>
              </a:rPr>
              <a:t>       you make a </a:t>
            </a:r>
            <a:r>
              <a:rPr lang="en-US" sz="5867" dirty="0">
                <a:solidFill>
                  <a:srgbClr val="7CEAF6"/>
                </a:solidFill>
                <a:latin typeface="Klavika Bd" panose="02000803050000020004" pitchFamily="50" charset="0"/>
              </a:rPr>
              <a:t>choice</a:t>
            </a:r>
            <a:r>
              <a:rPr lang="en-US" sz="5867" dirty="0">
                <a:latin typeface="Klavika Bd" panose="02000803050000020004" pitchFamily="50" charset="0"/>
              </a:rPr>
              <a:t>…. </a:t>
            </a:r>
            <a:endParaRPr lang="en-US" dirty="0">
              <a:solidFill>
                <a:srgbClr val="7CEAF6"/>
              </a:solidFill>
              <a:latin typeface="Klavika Bd" panose="02000803050000020004" pitchFamily="50" charset="0"/>
            </a:endParaRPr>
          </a:p>
        </p:txBody>
      </p:sp>
    </p:spTree>
    <p:extLst>
      <p:ext uri="{BB962C8B-B14F-4D97-AF65-F5344CB8AC3E}">
        <p14:creationId xmlns:p14="http://schemas.microsoft.com/office/powerpoint/2010/main" val="403243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5244C1-5F29-4FEB-9BF8-E873AB231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451" y="1859998"/>
            <a:ext cx="4986560" cy="322373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p:txBody>
          <a:bodyPr>
            <a:normAutofit/>
          </a:bodyPr>
          <a:lstStyle/>
          <a:p>
            <a:r>
              <a:rPr lang="en-US" sz="4400" b="1" dirty="0">
                <a:latin typeface="Klavika Bd" panose="02000803050000020004" pitchFamily="50" charset="0"/>
              </a:rPr>
              <a:t>Prevention Tips</a:t>
            </a:r>
          </a:p>
        </p:txBody>
      </p:sp>
      <p:sp>
        <p:nvSpPr>
          <p:cNvPr id="6" name="Content Placeholder 5"/>
          <p:cNvSpPr>
            <a:spLocks noGrp="1"/>
          </p:cNvSpPr>
          <p:nvPr>
            <p:ph sz="half" idx="2"/>
          </p:nvPr>
        </p:nvSpPr>
        <p:spPr>
          <a:xfrm>
            <a:off x="609600" y="1635070"/>
            <a:ext cx="5386917" cy="4130064"/>
          </a:xfrm>
        </p:spPr>
        <p:txBody>
          <a:bodyPr>
            <a:normAutofit/>
          </a:bodyPr>
          <a:lstStyle/>
          <a:p>
            <a:pPr>
              <a:lnSpc>
                <a:spcPct val="150000"/>
              </a:lnSpc>
              <a:buFont typeface="Wingdings" panose="05000000000000000000" pitchFamily="2" charset="2"/>
              <a:buChar char="ü"/>
            </a:pPr>
            <a:r>
              <a:rPr lang="en-US" sz="3600" b="1" dirty="0">
                <a:solidFill>
                  <a:srgbClr val="043685"/>
                </a:solidFill>
                <a:latin typeface="+mj-lt"/>
              </a:rPr>
              <a:t>What’s in your bin?</a:t>
            </a:r>
          </a:p>
          <a:p>
            <a:pPr>
              <a:lnSpc>
                <a:spcPct val="150000"/>
              </a:lnSpc>
              <a:buFont typeface="Wingdings" panose="05000000000000000000" pitchFamily="2" charset="2"/>
              <a:buChar char="ü"/>
            </a:pPr>
            <a:r>
              <a:rPr lang="en-US" sz="3600" b="1" dirty="0">
                <a:solidFill>
                  <a:srgbClr val="043685"/>
                </a:solidFill>
                <a:latin typeface="+mj-lt"/>
              </a:rPr>
              <a:t>Shop Smart</a:t>
            </a:r>
          </a:p>
          <a:p>
            <a:pPr>
              <a:lnSpc>
                <a:spcPct val="150000"/>
              </a:lnSpc>
              <a:buFont typeface="Wingdings" panose="05000000000000000000" pitchFamily="2" charset="2"/>
              <a:buChar char="ü"/>
            </a:pPr>
            <a:r>
              <a:rPr lang="en-US" sz="3600" b="1" dirty="0">
                <a:solidFill>
                  <a:srgbClr val="043685"/>
                </a:solidFill>
                <a:latin typeface="+mj-lt"/>
              </a:rPr>
              <a:t>Kitchen hacks</a:t>
            </a:r>
          </a:p>
          <a:p>
            <a:pPr>
              <a:lnSpc>
                <a:spcPct val="150000"/>
              </a:lnSpc>
              <a:buFont typeface="Wingdings" panose="05000000000000000000" pitchFamily="2" charset="2"/>
              <a:buChar char="ü"/>
            </a:pPr>
            <a:r>
              <a:rPr lang="en-US" sz="3600" b="1" dirty="0">
                <a:solidFill>
                  <a:srgbClr val="043685"/>
                </a:solidFill>
                <a:latin typeface="+mj-lt"/>
              </a:rPr>
              <a:t>Share or Donate</a:t>
            </a:r>
          </a:p>
        </p:txBody>
      </p:sp>
      <p:sp>
        <p:nvSpPr>
          <p:cNvPr id="5" name="Rectangle 4">
            <a:extLst>
              <a:ext uri="{FF2B5EF4-FFF2-40B4-BE49-F238E27FC236}">
                <a16:creationId xmlns:a16="http://schemas.microsoft.com/office/drawing/2014/main" id="{0CB7EF3A-1D33-451E-97E7-FD86EC61E11D}"/>
              </a:ext>
            </a:extLst>
          </p:cNvPr>
          <p:cNvSpPr/>
          <p:nvPr/>
        </p:nvSpPr>
        <p:spPr>
          <a:xfrm>
            <a:off x="4981015" y="6228829"/>
            <a:ext cx="2229969" cy="461665"/>
          </a:xfrm>
          <a:prstGeom prst="rect">
            <a:avLst/>
          </a:prstGeom>
        </p:spPr>
        <p:txBody>
          <a:bodyPr wrap="none">
            <a:spAutoFit/>
          </a:bodyPr>
          <a:lstStyle/>
          <a:p>
            <a:r>
              <a:rPr lang="en-US" sz="2400" b="1" dirty="0">
                <a:solidFill>
                  <a:prstClr val="white"/>
                </a:solidFill>
                <a:latin typeface="+mj-lt"/>
              </a:rPr>
              <a:t>www.swaco.org</a:t>
            </a:r>
            <a:endParaRPr lang="en-US" sz="2400" b="1" dirty="0">
              <a:latin typeface="+mj-lt"/>
            </a:endParaRPr>
          </a:p>
        </p:txBody>
      </p:sp>
      <p:pic>
        <p:nvPicPr>
          <p:cNvPr id="7" name="Picture 6">
            <a:extLst>
              <a:ext uri="{FF2B5EF4-FFF2-40B4-BE49-F238E27FC236}">
                <a16:creationId xmlns:a16="http://schemas.microsoft.com/office/drawing/2014/main" id="{374F8690-329C-4703-9B77-129019246EC9}"/>
              </a:ext>
            </a:extLst>
          </p:cNvPr>
          <p:cNvPicPr>
            <a:picLocks noChangeAspect="1"/>
          </p:cNvPicPr>
          <p:nvPr/>
        </p:nvPicPr>
        <p:blipFill>
          <a:blip r:embed="rId4"/>
          <a:stretch>
            <a:fillRect/>
          </a:stretch>
        </p:blipFill>
        <p:spPr>
          <a:xfrm>
            <a:off x="5733451" y="1515175"/>
            <a:ext cx="5131740" cy="428042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D1E9DC07-7771-494E-8944-BC02C7616287}"/>
              </a:ext>
            </a:extLst>
          </p:cNvPr>
          <p:cNvGrpSpPr/>
          <p:nvPr/>
        </p:nvGrpSpPr>
        <p:grpSpPr>
          <a:xfrm>
            <a:off x="4852082" y="1515175"/>
            <a:ext cx="7157545" cy="4384071"/>
            <a:chOff x="4903076" y="781029"/>
            <a:chExt cx="7157545" cy="4384071"/>
          </a:xfrm>
        </p:grpSpPr>
        <p:sp>
          <p:nvSpPr>
            <p:cNvPr id="11" name="Rectangle 10">
              <a:extLst>
                <a:ext uri="{FF2B5EF4-FFF2-40B4-BE49-F238E27FC236}">
                  <a16:creationId xmlns:a16="http://schemas.microsoft.com/office/drawing/2014/main" id="{087D6E72-87F9-4C9D-BF8E-1669BEA15013}"/>
                </a:ext>
              </a:extLst>
            </p:cNvPr>
            <p:cNvSpPr/>
            <p:nvPr/>
          </p:nvSpPr>
          <p:spPr>
            <a:xfrm>
              <a:off x="4903076" y="781029"/>
              <a:ext cx="7157545" cy="438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13FB3E-D14B-41A9-A767-C1278DD61E2E}"/>
                </a:ext>
              </a:extLst>
            </p:cNvPr>
            <p:cNvPicPr>
              <a:picLocks noChangeAspect="1"/>
            </p:cNvPicPr>
            <p:nvPr/>
          </p:nvPicPr>
          <p:blipFill rotWithShape="1">
            <a:blip r:embed="rId5"/>
            <a:srcRect t="5157"/>
            <a:stretch/>
          </p:blipFill>
          <p:spPr>
            <a:xfrm>
              <a:off x="5374097" y="1148718"/>
              <a:ext cx="6242150" cy="3300156"/>
            </a:xfrm>
            <a:prstGeom prst="rect">
              <a:avLst/>
            </a:prstGeom>
            <a:ln w="38100" cap="sq">
              <a:no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40689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12192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08000" y="3124200"/>
            <a:ext cx="9652000" cy="813811"/>
          </a:xfrm>
        </p:spPr>
        <p:txBody>
          <a:bodyPr/>
          <a:lstStyle/>
          <a:p>
            <a:pPr algn="l"/>
            <a:r>
              <a:rPr lang="en-US" sz="5400" dirty="0">
                <a:latin typeface="Klavika Bd" panose="02000803050000020004" pitchFamily="50" charset="0"/>
              </a:rPr>
              <a:t>An ounce of </a:t>
            </a:r>
            <a:r>
              <a:rPr lang="en-US" sz="5400" dirty="0">
                <a:solidFill>
                  <a:srgbClr val="7CEAF6"/>
                </a:solidFill>
                <a:latin typeface="Klavika Bd" panose="02000803050000020004" pitchFamily="50" charset="0"/>
              </a:rPr>
              <a:t>prevention</a:t>
            </a:r>
            <a:r>
              <a:rPr lang="en-US" sz="5400" dirty="0">
                <a:latin typeface="Klavika Bd" panose="02000803050000020004" pitchFamily="50" charset="0"/>
              </a:rPr>
              <a:t> </a:t>
            </a:r>
            <a:br>
              <a:rPr lang="en-US" sz="5400" dirty="0">
                <a:latin typeface="Klavika Bd" panose="02000803050000020004" pitchFamily="50" charset="0"/>
              </a:rPr>
            </a:br>
            <a:r>
              <a:rPr lang="en-US" sz="5400" dirty="0">
                <a:latin typeface="Klavika Bd" panose="02000803050000020004" pitchFamily="50" charset="0"/>
              </a:rPr>
              <a:t>       is worth a pound of </a:t>
            </a:r>
            <a:r>
              <a:rPr lang="en-US" sz="5400" dirty="0">
                <a:solidFill>
                  <a:srgbClr val="7CEAF6"/>
                </a:solidFill>
                <a:latin typeface="Klavika Bd" panose="02000803050000020004" pitchFamily="50" charset="0"/>
              </a:rPr>
              <a:t>compost</a:t>
            </a:r>
            <a:r>
              <a:rPr lang="en-US" sz="5400" dirty="0">
                <a:latin typeface="Klavika Bd" panose="02000803050000020004" pitchFamily="50" charset="0"/>
              </a:rPr>
              <a:t>. </a:t>
            </a:r>
            <a:endParaRPr lang="en-US" sz="4000" dirty="0">
              <a:solidFill>
                <a:srgbClr val="7CEAF6"/>
              </a:solidFill>
              <a:latin typeface="Klavika Bd" panose="02000803050000020004" pitchFamily="50" charset="0"/>
            </a:endParaRPr>
          </a:p>
        </p:txBody>
      </p:sp>
    </p:spTree>
    <p:extLst>
      <p:ext uri="{BB962C8B-B14F-4D97-AF65-F5344CB8AC3E}">
        <p14:creationId xmlns:p14="http://schemas.microsoft.com/office/powerpoint/2010/main" val="1792671605"/>
      </p:ext>
    </p:extLst>
  </p:cSld>
  <p:clrMapOvr>
    <a:masterClrMapping/>
  </p:clrMapOvr>
</p:sld>
</file>

<file path=ppt/theme/theme1.xml><?xml version="1.0" encoding="utf-8"?>
<a:theme xmlns:a="http://schemas.openxmlformats.org/drawingml/2006/main" name="SWACO Wide Format 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E50983CBA9984C8CB278FBF53FFD2A" ma:contentTypeVersion="10" ma:contentTypeDescription="Create a new document." ma:contentTypeScope="" ma:versionID="1b6e24caa7c04940587a2c0687cd28c2">
  <xsd:schema xmlns:xsd="http://www.w3.org/2001/XMLSchema" xmlns:xs="http://www.w3.org/2001/XMLSchema" xmlns:p="http://schemas.microsoft.com/office/2006/metadata/properties" xmlns:ns2="a62ceddd-626d-412a-b60c-dae82dc145fb" xmlns:ns3="613bf768-148d-4c9b-9769-4721b56d05fd" xmlns:ns4="4a822cae-b346-45a2-a5ef-bf0405b34c25" targetNamespace="http://schemas.microsoft.com/office/2006/metadata/properties" ma:root="true" ma:fieldsID="84d93344f2058472fbaefaf3322cee3e" ns2:_="" ns3:_="" ns4:_="">
    <xsd:import namespace="a62ceddd-626d-412a-b60c-dae82dc145fb"/>
    <xsd:import namespace="613bf768-148d-4c9b-9769-4721b56d05fd"/>
    <xsd:import namespace="4a822cae-b346-45a2-a5ef-bf0405b34c25"/>
    <xsd:element name="properties">
      <xsd:complexType>
        <xsd:sequence>
          <xsd:element name="documentManagement">
            <xsd:complexType>
              <xsd:all>
                <xsd:element ref="ns2:h0826b8219204da7a435097aa046cbd3" minOccurs="0"/>
                <xsd:element ref="ns3:TaxCatchAll" minOccurs="0"/>
                <xsd:element ref="ns2:fbc3ffe1d39a4e77af43dedba1d58665" minOccurs="0"/>
                <xsd:element ref="ns2:MediaServiceMetadata" minOccurs="0"/>
                <xsd:element ref="ns2:MediaServiceFastMetadata" minOccurs="0"/>
                <xsd:element ref="ns2:bh5z"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2ceddd-626d-412a-b60c-dae82dc145fb" elementFormDefault="qualified">
    <xsd:import namespace="http://schemas.microsoft.com/office/2006/documentManagement/types"/>
    <xsd:import namespace="http://schemas.microsoft.com/office/infopath/2007/PartnerControls"/>
    <xsd:element name="h0826b8219204da7a435097aa046cbd3" ma:index="9" nillable="true" ma:taxonomy="true" ma:internalName="h0826b8219204da7a435097aa046cbd3" ma:taxonomyFieldName="Initiative" ma:displayName="Initiative" ma:default="" ma:fieldId="{10826b82-1920-4da7-a435-097aa046cbd3}" ma:sspId="89b664f5-d490-4bf4-b541-e9ffae6b7897" ma:termSetId="047002bc-1d77-4c12-aaae-0e1f810d7bbb" ma:anchorId="00000000-0000-0000-0000-000000000000" ma:open="false" ma:isKeyword="false">
      <xsd:complexType>
        <xsd:sequence>
          <xsd:element ref="pc:Terms" minOccurs="0" maxOccurs="1"/>
        </xsd:sequence>
      </xsd:complexType>
    </xsd:element>
    <xsd:element name="fbc3ffe1d39a4e77af43dedba1d58665" ma:index="12" nillable="true" ma:taxonomy="true" ma:internalName="fbc3ffe1d39a4e77af43dedba1d58665" ma:taxonomyFieldName="Item" ma:displayName="Item" ma:default="" ma:fieldId="{fbc3ffe1-d39a-4e77-af43-dedba1d58665}" ma:sspId="89b664f5-d490-4bf4-b541-e9ffae6b7897" ma:termSetId="09ecf15e-bae1-43f3-8397-afa115fecad5" ma:anchorId="00000000-0000-0000-0000-000000000000" ma:open="false" ma:isKeyword="false">
      <xsd:complexType>
        <xsd:sequence>
          <xsd:element ref="pc:Terms" minOccurs="0" maxOccurs="1"/>
        </xsd:sequence>
      </xsd:complex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bh5z" ma:index="15" nillable="true" ma:displayName="Theme" ma:internalName="bh5z">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3bf768-148d-4c9b-9769-4721b56d05fd"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15a3170c-7f47-464d-8dcc-bc258b905085}" ma:internalName="TaxCatchAll" ma:showField="CatchAllData" ma:web="613bf768-148d-4c9b-9769-4721b56d05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822cae-b346-45a2-a5ef-bf0405b34c25" elementFormDefault="qualified">
    <xsd:import namespace="http://schemas.microsoft.com/office/2006/documentManagement/types"/>
    <xsd:import namespace="http://schemas.microsoft.com/office/infopath/2007/PartnerControls"/>
    <xsd:element name="SharedWithUsers" ma:index="1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0826b8219204da7a435097aa046cbd3 xmlns="a62ceddd-626d-412a-b60c-dae82dc145fb">
      <Terms xmlns="http://schemas.microsoft.com/office/infopath/2007/PartnerControls"/>
    </h0826b8219204da7a435097aa046cbd3>
    <TaxCatchAll xmlns="613bf768-148d-4c9b-9769-4721b56d05fd"/>
    <fbc3ffe1d39a4e77af43dedba1d58665 xmlns="a62ceddd-626d-412a-b60c-dae82dc145fb">
      <Terms xmlns="http://schemas.microsoft.com/office/infopath/2007/PartnerControls"/>
    </fbc3ffe1d39a4e77af43dedba1d58665>
    <bh5z xmlns="a62ceddd-626d-412a-b60c-dae82dc145fb" xsi:nil="true"/>
  </documentManagement>
</p:properties>
</file>

<file path=customXml/itemProps1.xml><?xml version="1.0" encoding="utf-8"?>
<ds:datastoreItem xmlns:ds="http://schemas.openxmlformats.org/officeDocument/2006/customXml" ds:itemID="{F52AA65D-BF47-4DE1-8428-898D73443116}">
  <ds:schemaRefs>
    <ds:schemaRef ds:uri="http://schemas.microsoft.com/sharepoint/v3/contenttype/forms"/>
  </ds:schemaRefs>
</ds:datastoreItem>
</file>

<file path=customXml/itemProps2.xml><?xml version="1.0" encoding="utf-8"?>
<ds:datastoreItem xmlns:ds="http://schemas.openxmlformats.org/officeDocument/2006/customXml" ds:itemID="{98F19B49-CCD2-4FA0-8026-08FD2C023A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2ceddd-626d-412a-b60c-dae82dc145fb"/>
    <ds:schemaRef ds:uri="613bf768-148d-4c9b-9769-4721b56d05fd"/>
    <ds:schemaRef ds:uri="4a822cae-b346-45a2-a5ef-bf0405b34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B39D19-A6E9-4045-B3A7-6AC42CFE014C}">
  <ds:schemaRef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613bf768-148d-4c9b-9769-4721b56d05fd"/>
    <ds:schemaRef ds:uri="a62ceddd-626d-412a-b60c-dae82dc145fb"/>
    <ds:schemaRef ds:uri="http://schemas.openxmlformats.org/package/2006/metadata/core-properties"/>
    <ds:schemaRef ds:uri="4a822cae-b346-45a2-a5ef-bf0405b34c2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15762</TotalTime>
  <Words>3186</Words>
  <Application>Microsoft Office PowerPoint</Application>
  <PresentationFormat>Widescreen</PresentationFormat>
  <Paragraphs>327</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MS PGothic</vt:lpstr>
      <vt:lpstr>Abel</vt:lpstr>
      <vt:lpstr>Arial</vt:lpstr>
      <vt:lpstr>Calibri</vt:lpstr>
      <vt:lpstr>Klavika Bd</vt:lpstr>
      <vt:lpstr>Times New Roman</vt:lpstr>
      <vt:lpstr>Wingdings</vt:lpstr>
      <vt:lpstr>SWACO Wide Format Template </vt:lpstr>
      <vt:lpstr> Vermicomposting Alex Slaymaker, Outreach Specialist  </vt:lpstr>
      <vt:lpstr>PowerPoint Presentation</vt:lpstr>
      <vt:lpstr>When we waste food,         </vt:lpstr>
      <vt:lpstr>PowerPoint Presentation</vt:lpstr>
      <vt:lpstr>PowerPoint Presentation</vt:lpstr>
      <vt:lpstr>13% Wasted Food</vt:lpstr>
      <vt:lpstr>Every time you eat,         you make a choice…. </vt:lpstr>
      <vt:lpstr>Prevention Tips</vt:lpstr>
      <vt:lpstr>An ounce of prevention         is worth a pound of compost. </vt:lpstr>
      <vt:lpstr>Compost curious?   </vt:lpstr>
      <vt:lpstr>What is Composting?</vt:lpstr>
      <vt:lpstr>Outdoor Options: Buy or DIY</vt:lpstr>
      <vt:lpstr>No patio or yard, but you want to compost?</vt:lpstr>
      <vt:lpstr>Vermicomposting: using the efficiency of  worms to turn food scraps  into rich soil additive  </vt:lpstr>
      <vt:lpstr>Intro to Worm Parenthood</vt:lpstr>
      <vt:lpstr>Let’s Talk Real Estate… </vt:lpstr>
      <vt:lpstr>There’s No Place like Home!</vt:lpstr>
      <vt:lpstr>PowerPoint Presentation</vt:lpstr>
      <vt:lpstr>What’s on the Menu?</vt:lpstr>
      <vt:lpstr>What’s the Difference?</vt:lpstr>
      <vt:lpstr>Bite-Size Portions  Go Down Easier!</vt:lpstr>
      <vt:lpstr>A Different Kind of Harvest</vt:lpstr>
      <vt:lpstr>Troubleshooting</vt:lpstr>
      <vt:lpstr>Your opportunity to make    a measurable difference</vt:lpstr>
      <vt:lpstr>Questions?</vt:lpstr>
      <vt:lpstr>Trivia!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Vermicomposting Alex Slaymaker, Outreach Specialist</dc:title>
  <dc:creator>Alex Slaymaker</dc:creator>
  <cp:lastModifiedBy>Alex Slaymaker</cp:lastModifiedBy>
  <cp:revision>114</cp:revision>
  <dcterms:created xsi:type="dcterms:W3CDTF">2017-09-15T20:59:27Z</dcterms:created>
  <dcterms:modified xsi:type="dcterms:W3CDTF">2017-12-19T16:22:05Z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0x01010087E50983CBA9984C8CB278FBF53FFD2A</vt:lpwstr>
  </property>
  <property fmtid="{D5CDD505-2E9C-101B-9397-08002B2CF9AE}" pid="3" name="Item">
    <vt:lpwstr/>
  </property>
  <property fmtid="{D5CDD505-2E9C-101B-9397-08002B2CF9AE}" pid="4" name="Initiative">
    <vt:lpwstr/>
  </property>
</Properties>
</file>